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sldIdLst>
    <p:sldId id="256" r:id="rId3"/>
    <p:sldId id="257" r:id="rId4"/>
    <p:sldId id="266" r:id="rId5"/>
    <p:sldId id="261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7" descr="A_A4_01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50825" y="1717675"/>
            <a:ext cx="8642350" cy="1873250"/>
          </a:xfrm>
        </p:spPr>
        <p:txBody>
          <a:bodyPr lIns="91440" rIns="91440"/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33800"/>
            <a:ext cx="8642350" cy="1752600"/>
          </a:xfrm>
        </p:spPr>
        <p:txBody>
          <a:bodyPr anchor="ctr"/>
          <a:lstStyle>
            <a:lvl1pPr marL="0" indent="0" algn="ctr">
              <a:buFont typeface="Arial" pitchFamily="-106" charset="0"/>
              <a:buNone/>
              <a:defRPr sz="2000"/>
            </a:lvl1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737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973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5888"/>
            <a:ext cx="2209800" cy="6121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52400" y="115888"/>
            <a:ext cx="6477000" cy="6121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872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0" y="115888"/>
            <a:ext cx="8839200" cy="5397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152400" y="981076"/>
            <a:ext cx="8839200" cy="5256213"/>
          </a:xfrm>
        </p:spPr>
        <p:txBody>
          <a:bodyPr/>
          <a:lstStyle/>
          <a:p>
            <a:pPr lvl="0"/>
            <a:r>
              <a:rPr lang="ja-JP" altLang="en-US" noProof="0" smtClean="0"/>
              <a:t>アイコンをクリックして表を追加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958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152400" y="222250"/>
            <a:ext cx="8839200" cy="60150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3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7" descr="A_A4_01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50825" y="1717675"/>
            <a:ext cx="8642350" cy="1873250"/>
          </a:xfrm>
        </p:spPr>
        <p:txBody>
          <a:bodyPr lIns="91440" rIns="91440"/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33800"/>
            <a:ext cx="8642350" cy="1752600"/>
          </a:xfrm>
        </p:spPr>
        <p:txBody>
          <a:bodyPr anchor="ctr"/>
          <a:lstStyle>
            <a:lvl1pPr marL="0" indent="0" algn="ctr">
              <a:buFont typeface="Arial" pitchFamily="-106" charset="0"/>
              <a:buNone/>
              <a:defRPr sz="2000"/>
            </a:lvl1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4205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© MX MOBILING CO., LTD. 2013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Page </a:t>
            </a:r>
            <a:fld id="{7D218724-B5CB-4BC3-95B4-CC4C7BA5F2F0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998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© MX MOBILING CO., LTD. 2013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Page </a:t>
            </a:r>
            <a:fld id="{6D2FFA57-A5E3-4DB6-8FDF-91B5832D671E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49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52400" y="981076"/>
            <a:ext cx="4343400" cy="5256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81076"/>
            <a:ext cx="4343400" cy="5256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© MX MOBILING CO., LTD. 2013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Page </a:t>
            </a:r>
            <a:fld id="{86BCAE64-E890-4DE6-B6C1-8E48D304E5B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831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© MX MOBILING CO., LTD. 2013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Page </a:t>
            </a:r>
            <a:fld id="{FEE1C999-2425-4973-9675-06C889A73DEA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7183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© MX MOBILING CO., LTD. 2013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Page </a:t>
            </a:r>
            <a:fld id="{37064CCF-1B76-4A5C-B908-D40F0727D8E2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081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04801" y="6591301"/>
            <a:ext cx="811823" cy="3333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084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© MX MOBILING CO., LTD. 2013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Page </a:t>
            </a:r>
            <a:fld id="{8DCB1053-72A5-407D-ACCB-F8CBA9FFEE58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592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© MX MOBILING CO., LTD. 2013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Page </a:t>
            </a:r>
            <a:fld id="{37212A8B-BD28-4C6B-8EF6-FDA7A8123F75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7946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© MX MOBILING CO., LTD. 2013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Page </a:t>
            </a:r>
            <a:fld id="{A96AAB4E-A182-465E-9AF3-BCC5E5A100F6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5198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© MX MOBILING CO., LTD. 2013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Page </a:t>
            </a:r>
            <a:fld id="{945E9947-9B16-4C14-B130-B890E341C2F9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208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5888"/>
            <a:ext cx="2209800" cy="6121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52400" y="115888"/>
            <a:ext cx="6477000" cy="6121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© MX MOBILING CO., LTD. 2013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Page </a:t>
            </a:r>
            <a:fld id="{A5535ECE-6C74-4712-AE94-6B3A958A5C2C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7560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0" y="115888"/>
            <a:ext cx="8839200" cy="5397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152400" y="981076"/>
            <a:ext cx="8839200" cy="5256213"/>
          </a:xfrm>
        </p:spPr>
        <p:txBody>
          <a:bodyPr/>
          <a:lstStyle/>
          <a:p>
            <a:pPr lvl="0"/>
            <a:r>
              <a:rPr lang="ja-JP" altLang="en-US" noProof="0" smtClean="0"/>
              <a:t>アイコンをクリックして表を追加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© MX MOBILING CO., LTD. 2013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Page </a:t>
            </a:r>
            <a:fld id="{39AA85F2-2394-4703-879A-39416A872EDF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9246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152400" y="222250"/>
            <a:ext cx="8839200" cy="60150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© MX MOBILING CO., LTD. 2013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</a:rPr>
              <a:t>Page </a:t>
            </a:r>
            <a:fld id="{F10520DB-3023-4E5E-B95A-E51D69412756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827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182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52400" y="981076"/>
            <a:ext cx="4343400" cy="5256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81076"/>
            <a:ext cx="4343400" cy="5256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87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400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783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20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06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99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6" descr="A_A4_02.bmp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2250"/>
            <a:ext cx="85344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タイトルの書式設定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46638" y="6438900"/>
            <a:ext cx="21585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kumimoji="1" lang="ja-JP" alt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1" y="6372226"/>
            <a:ext cx="81182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bg1"/>
                </a:solidFill>
                <a:latin typeface="Arial" charset="0"/>
              </a:defRPr>
            </a:lvl1pPr>
          </a:lstStyle>
          <a:p>
            <a:fld id="{94F15048-3C49-465C-9F6D-F605DFFD824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81076"/>
            <a:ext cx="8839200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テキストの書式設定</a:t>
            </a:r>
            <a:endParaRPr lang="en-US" altLang="ja-JP" smtClean="0"/>
          </a:p>
          <a:p>
            <a:pPr lvl="1"/>
            <a:r>
              <a:rPr lang="ja-JP" altLang="en-US" smtClean="0"/>
              <a:t>第</a:t>
            </a:r>
            <a:r>
              <a:rPr lang="en-US" altLang="ja-JP" smtClean="0"/>
              <a:t> 2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2"/>
            <a:r>
              <a:rPr lang="ja-JP" altLang="en-US" smtClean="0"/>
              <a:t>第</a:t>
            </a:r>
            <a:r>
              <a:rPr lang="en-US" altLang="ja-JP" smtClean="0"/>
              <a:t> 3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3"/>
            <a:r>
              <a:rPr lang="ja-JP" altLang="en-US" smtClean="0"/>
              <a:t>第</a:t>
            </a:r>
            <a:r>
              <a:rPr lang="en-US" altLang="ja-JP" smtClean="0"/>
              <a:t> 4 </a:t>
            </a:r>
            <a:r>
              <a:rPr lang="ja-JP" altLang="en-US" smtClean="0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D0921"/>
        </a:buClr>
        <a:buFont typeface="Arial" pitchFamily="34" charset="0"/>
        <a:buChar char="▐"/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D0921"/>
        </a:buClr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D0921"/>
        </a:buClr>
        <a:buFont typeface="Arial" pitchFamily="34" charset="0"/>
        <a:buChar char="•"/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D0921"/>
        </a:buClr>
        <a:buFont typeface="Arial" pitchFamily="34" charset="0"/>
        <a:buChar char="–"/>
        <a:defRPr kumimoji="1"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6" descr="A_A4_02.bmp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2250"/>
            <a:ext cx="85344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タイトルの書式設定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46638" y="6438900"/>
            <a:ext cx="21585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  <a:latin typeface="Arial" charset="0"/>
              </a:rPr>
              <a:t>© MX MOBILING CO., LTD. 2013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2" y="6372228"/>
            <a:ext cx="81182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FFFFFF"/>
                </a:solidFill>
                <a:latin typeface="Arial" charset="0"/>
              </a:rPr>
              <a:t>Page </a:t>
            </a:r>
            <a:fld id="{1C7A7655-23CF-444F-983D-E45116643FAC}" type="slidenum">
              <a:rPr lang="en-US" altLang="ja-JP">
                <a:solidFill>
                  <a:srgbClr val="FFFFFF"/>
                </a:solidFill>
                <a:latin typeface="Arial" charset="0"/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81076"/>
            <a:ext cx="8839200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テキストの書式設定</a:t>
            </a:r>
            <a:endParaRPr lang="en-US" altLang="ja-JP" smtClean="0"/>
          </a:p>
          <a:p>
            <a:pPr lvl="1"/>
            <a:r>
              <a:rPr lang="ja-JP" altLang="en-US" smtClean="0"/>
              <a:t>第</a:t>
            </a:r>
            <a:r>
              <a:rPr lang="en-US" altLang="ja-JP" smtClean="0"/>
              <a:t> 2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2"/>
            <a:r>
              <a:rPr lang="ja-JP" altLang="en-US" smtClean="0"/>
              <a:t>第</a:t>
            </a:r>
            <a:r>
              <a:rPr lang="en-US" altLang="ja-JP" smtClean="0"/>
              <a:t> 3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3"/>
            <a:r>
              <a:rPr lang="ja-JP" altLang="en-US" smtClean="0"/>
              <a:t>第</a:t>
            </a:r>
            <a:r>
              <a:rPr lang="en-US" altLang="ja-JP" smtClean="0"/>
              <a:t> 4 </a:t>
            </a:r>
            <a:r>
              <a:rPr lang="ja-JP" altLang="en-US" smtClean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40725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pitchFamily="-106" charset="0"/>
          <a:ea typeface="HGP創英角ｺﾞｼｯｸUB" pitchFamily="50" charset="-128"/>
          <a:cs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D0921"/>
        </a:buClr>
        <a:buFont typeface="Arial" charset="0"/>
        <a:buChar char="▐"/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D0921"/>
        </a:buClr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D0921"/>
        </a:buClr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D0921"/>
        </a:buClr>
        <a:buFont typeface="Arial" charset="0"/>
        <a:buChar char="–"/>
        <a:defRPr kumimoji="1"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29491" y="2708920"/>
            <a:ext cx="6670724" cy="1063253"/>
          </a:xfrm>
        </p:spPr>
        <p:txBody>
          <a:bodyPr/>
          <a:lstStyle/>
          <a:p>
            <a:pPr algn="l"/>
            <a:r>
              <a:rPr kumimoji="1" lang="ja-JP" altLang="en-US" sz="2400" dirty="0" smtClean="0"/>
              <a:t>再仕分補助</a:t>
            </a:r>
            <a:r>
              <a:rPr lang="en-US" altLang="ja-JP" sz="2400" dirty="0" smtClean="0"/>
              <a:t>(</a:t>
            </a:r>
            <a:r>
              <a:rPr lang="en-US" altLang="ja-JP" sz="2400" dirty="0" err="1"/>
              <a:t>Re:Bundling</a:t>
            </a:r>
            <a:r>
              <a:rPr lang="en-US" altLang="ja-JP" sz="2400" dirty="0"/>
              <a:t>) </a:t>
            </a:r>
            <a:r>
              <a:rPr lang="en-US" altLang="ja-JP" sz="2400" dirty="0" smtClean="0"/>
              <a:t>Ver.20140716 First</a:t>
            </a:r>
            <a:br>
              <a:rPr lang="en-US" altLang="ja-JP" sz="2400" dirty="0" smtClean="0"/>
            </a:br>
            <a:r>
              <a:rPr lang="ja-JP" altLang="en-US" sz="2400" dirty="0" smtClean="0"/>
              <a:t>　　　　　　　　　　　　　　　　　　　利用マニュアル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7308304" y="4608917"/>
            <a:ext cx="1611586" cy="38048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000" dirty="0" smtClean="0"/>
              <a:t>2014/07/16</a:t>
            </a:r>
            <a:r>
              <a:rPr kumimoji="1" lang="ja-JP" altLang="en-US" sz="2000" dirty="0" smtClean="0"/>
              <a:t>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26049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534400" cy="539750"/>
          </a:xfrm>
        </p:spPr>
        <p:txBody>
          <a:bodyPr/>
          <a:lstStyle/>
          <a:p>
            <a:pPr algn="ctr"/>
            <a:r>
              <a:rPr kumimoji="1" lang="ja-JP" altLang="en-US" dirty="0" smtClean="0"/>
              <a:t>端末検索画面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3020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1.</a:t>
            </a:r>
            <a:r>
              <a:rPr lang="ja-JP" altLang="en-US" dirty="0"/>
              <a:t>各項目概要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5806492" cy="4032448"/>
          </a:xfrm>
        </p:spPr>
      </p:pic>
      <p:sp>
        <p:nvSpPr>
          <p:cNvPr id="5" name="テキスト ボックス 4"/>
          <p:cNvSpPr txBox="1"/>
          <p:nvPr/>
        </p:nvSpPr>
        <p:spPr bwMode="gray">
          <a:xfrm>
            <a:off x="1259632" y="2548252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①</a:t>
            </a:r>
            <a:endParaRPr kumimoji="1" lang="ja-JP" altLang="en-US" sz="1000" dirty="0"/>
          </a:p>
        </p:txBody>
      </p:sp>
      <p:sp>
        <p:nvSpPr>
          <p:cNvPr id="6" name="テキスト ボックス 5"/>
          <p:cNvSpPr txBox="1"/>
          <p:nvPr/>
        </p:nvSpPr>
        <p:spPr bwMode="gray">
          <a:xfrm>
            <a:off x="778090" y="2774843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②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 bwMode="gray">
          <a:xfrm>
            <a:off x="6156176" y="1357738"/>
            <a:ext cx="2744910" cy="53436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①梱包番号・</a:t>
            </a:r>
            <a:r>
              <a:rPr kumimoji="1" lang="ja-JP" altLang="en-US" sz="1000" dirty="0" smtClean="0"/>
              <a:t>・</a:t>
            </a:r>
            <a:r>
              <a:rPr kumimoji="1" lang="ja-JP" altLang="en-US" sz="1000" dirty="0" smtClean="0"/>
              <a:t>・</a:t>
            </a:r>
            <a:r>
              <a:rPr lang="ja-JP" altLang="en-US" sz="1000" dirty="0"/>
              <a:t>手</a:t>
            </a:r>
            <a:r>
              <a:rPr lang="ja-JP" altLang="en-US" sz="1000" dirty="0" smtClean="0"/>
              <a:t>入力またはバーコードリーダ</a:t>
            </a:r>
            <a:endParaRPr lang="en-US" altLang="ja-JP" sz="1000" dirty="0" smtClean="0"/>
          </a:p>
          <a:p>
            <a:pPr algn="l"/>
            <a:endParaRPr lang="en-US" altLang="ja-JP" sz="1000" dirty="0" smtClean="0"/>
          </a:p>
          <a:p>
            <a:pPr algn="l"/>
            <a:r>
              <a:rPr lang="ja-JP" altLang="en-US" sz="1000" dirty="0" smtClean="0"/>
              <a:t>②情報表示・・・入力した梱包番号に該当する</a:t>
            </a:r>
            <a:r>
              <a:rPr lang="ja-JP" altLang="en-US" sz="1000" dirty="0" smtClean="0"/>
              <a:t>情報</a:t>
            </a:r>
            <a:endParaRPr lang="en-US" altLang="ja-JP" sz="1000" dirty="0" smtClean="0"/>
          </a:p>
        </p:txBody>
      </p:sp>
    </p:spTree>
    <p:extLst>
      <p:ext uri="{BB962C8B-B14F-4D97-AF65-F5344CB8AC3E}">
        <p14:creationId xmlns:p14="http://schemas.microsoft.com/office/powerpoint/2010/main" val="1449262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■</a:t>
            </a:r>
            <a:r>
              <a:rPr kumimoji="1" lang="ja-JP" altLang="en-US" dirty="0" smtClean="0"/>
              <a:t>対応する仕分</a:t>
            </a:r>
            <a:endParaRPr kumimoji="1" lang="ja-JP" altLang="en-US" dirty="0"/>
          </a:p>
        </p:txBody>
      </p:sp>
      <p:sp>
        <p:nvSpPr>
          <p:cNvPr id="4" name="直方体 3"/>
          <p:cNvSpPr/>
          <p:nvPr/>
        </p:nvSpPr>
        <p:spPr>
          <a:xfrm>
            <a:off x="1481136" y="2158481"/>
            <a:ext cx="809625" cy="647700"/>
          </a:xfrm>
          <a:prstGeom prst="cub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5" name="直方体 4"/>
          <p:cNvSpPr/>
          <p:nvPr/>
        </p:nvSpPr>
        <p:spPr>
          <a:xfrm>
            <a:off x="2166936" y="2158481"/>
            <a:ext cx="809625" cy="647700"/>
          </a:xfrm>
          <a:prstGeom prst="cub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6" name="右矢印 5"/>
          <p:cNvSpPr/>
          <p:nvPr/>
        </p:nvSpPr>
        <p:spPr>
          <a:xfrm>
            <a:off x="3424236" y="2253731"/>
            <a:ext cx="666750" cy="295275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7" name="正方形/長方形 6"/>
          <p:cNvSpPr/>
          <p:nvPr/>
        </p:nvSpPr>
        <p:spPr>
          <a:xfrm>
            <a:off x="3176586" y="2568056"/>
            <a:ext cx="116205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0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配送先毎に仕訳</a:t>
            </a:r>
          </a:p>
        </p:txBody>
      </p:sp>
      <p:sp>
        <p:nvSpPr>
          <p:cNvPr id="8" name="直方体 7"/>
          <p:cNvSpPr/>
          <p:nvPr/>
        </p:nvSpPr>
        <p:spPr>
          <a:xfrm>
            <a:off x="4452936" y="2177531"/>
            <a:ext cx="809625" cy="647700"/>
          </a:xfrm>
          <a:prstGeom prst="cube">
            <a:avLst/>
          </a:prstGeom>
          <a:solidFill>
            <a:srgbClr val="F4A10C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配送先</a:t>
            </a:r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</a:t>
            </a:r>
          </a:p>
          <a:p>
            <a:pPr algn="ctr"/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9" name="直方体 8"/>
          <p:cNvSpPr/>
          <p:nvPr/>
        </p:nvSpPr>
        <p:spPr>
          <a:xfrm>
            <a:off x="5129211" y="2177531"/>
            <a:ext cx="809625" cy="647700"/>
          </a:xfrm>
          <a:prstGeom prst="cube">
            <a:avLst/>
          </a:prstGeom>
          <a:solidFill>
            <a:srgbClr val="F4A10C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配送先</a:t>
            </a:r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</a:t>
            </a:r>
          </a:p>
          <a:p>
            <a:pPr algn="ctr"/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10" name="直方体 9"/>
          <p:cNvSpPr/>
          <p:nvPr/>
        </p:nvSpPr>
        <p:spPr>
          <a:xfrm>
            <a:off x="5805486" y="2177531"/>
            <a:ext cx="809625" cy="647700"/>
          </a:xfrm>
          <a:prstGeom prst="cube">
            <a:avLst/>
          </a:prstGeom>
          <a:solidFill>
            <a:srgbClr val="F4A10C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配送先</a:t>
            </a:r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</a:t>
            </a:r>
          </a:p>
          <a:p>
            <a:pPr algn="ctr"/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11" name="直方体 10"/>
          <p:cNvSpPr/>
          <p:nvPr/>
        </p:nvSpPr>
        <p:spPr>
          <a:xfrm>
            <a:off x="1385886" y="4927729"/>
            <a:ext cx="809625" cy="285750"/>
          </a:xfrm>
          <a:prstGeom prst="cub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12" name="直方体 11"/>
          <p:cNvSpPr/>
          <p:nvPr/>
        </p:nvSpPr>
        <p:spPr>
          <a:xfrm>
            <a:off x="2119311" y="4927729"/>
            <a:ext cx="809625" cy="285750"/>
          </a:xfrm>
          <a:prstGeom prst="cub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13" name="直方体 12"/>
          <p:cNvSpPr/>
          <p:nvPr/>
        </p:nvSpPr>
        <p:spPr>
          <a:xfrm>
            <a:off x="1385886" y="4680079"/>
            <a:ext cx="809625" cy="285750"/>
          </a:xfrm>
          <a:prstGeom prst="cub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14" name="直方体 13"/>
          <p:cNvSpPr/>
          <p:nvPr/>
        </p:nvSpPr>
        <p:spPr>
          <a:xfrm>
            <a:off x="1385886" y="4441954"/>
            <a:ext cx="809625" cy="285750"/>
          </a:xfrm>
          <a:prstGeom prst="cub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15" name="直方体 14"/>
          <p:cNvSpPr/>
          <p:nvPr/>
        </p:nvSpPr>
        <p:spPr>
          <a:xfrm>
            <a:off x="2119311" y="4689604"/>
            <a:ext cx="809625" cy="285750"/>
          </a:xfrm>
          <a:prstGeom prst="cub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16" name="直方体 15"/>
          <p:cNvSpPr/>
          <p:nvPr/>
        </p:nvSpPr>
        <p:spPr>
          <a:xfrm>
            <a:off x="2119311" y="4441954"/>
            <a:ext cx="809625" cy="285750"/>
          </a:xfrm>
          <a:prstGeom prst="cub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17" name="右矢印 16"/>
          <p:cNvSpPr/>
          <p:nvPr/>
        </p:nvSpPr>
        <p:spPr>
          <a:xfrm>
            <a:off x="3338511" y="4489579"/>
            <a:ext cx="666750" cy="295275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18" name="正方形/長方形 17"/>
          <p:cNvSpPr/>
          <p:nvPr/>
        </p:nvSpPr>
        <p:spPr>
          <a:xfrm>
            <a:off x="3090861" y="4803904"/>
            <a:ext cx="116205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0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配送先毎に仕訳</a:t>
            </a:r>
          </a:p>
        </p:txBody>
      </p:sp>
      <p:sp>
        <p:nvSpPr>
          <p:cNvPr id="19" name="直方体 18"/>
          <p:cNvSpPr/>
          <p:nvPr/>
        </p:nvSpPr>
        <p:spPr>
          <a:xfrm>
            <a:off x="4319586" y="4441954"/>
            <a:ext cx="809625" cy="647700"/>
          </a:xfrm>
          <a:prstGeom prst="cube">
            <a:avLst/>
          </a:prstGeom>
          <a:solidFill>
            <a:srgbClr val="F4A10C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配送先</a:t>
            </a:r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</a:t>
            </a:r>
          </a:p>
          <a:p>
            <a:pPr algn="ctr"/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20" name="直方体 19"/>
          <p:cNvSpPr/>
          <p:nvPr/>
        </p:nvSpPr>
        <p:spPr>
          <a:xfrm>
            <a:off x="4995861" y="4441954"/>
            <a:ext cx="809625" cy="647700"/>
          </a:xfrm>
          <a:prstGeom prst="cube">
            <a:avLst/>
          </a:prstGeom>
          <a:solidFill>
            <a:srgbClr val="F4A10C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配送先</a:t>
            </a:r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</a:t>
            </a:r>
          </a:p>
          <a:p>
            <a:pPr algn="ctr"/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sp>
        <p:nvSpPr>
          <p:cNvPr id="21" name="直方体 20"/>
          <p:cNvSpPr/>
          <p:nvPr/>
        </p:nvSpPr>
        <p:spPr>
          <a:xfrm>
            <a:off x="5672136" y="4441954"/>
            <a:ext cx="809625" cy="647700"/>
          </a:xfrm>
          <a:prstGeom prst="cube">
            <a:avLst/>
          </a:prstGeom>
          <a:solidFill>
            <a:srgbClr val="F4A10C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配送先</a:t>
            </a:r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</a:t>
            </a:r>
          </a:p>
          <a:p>
            <a:pPr algn="ctr"/>
            <a:r>
              <a:rPr kumimoji="1" lang="en-US" altLang="ja-JP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9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</a:t>
            </a:r>
          </a:p>
        </p:txBody>
      </p:sp>
      <p:graphicFrame>
        <p:nvGraphicFramePr>
          <p:cNvPr id="24" name="表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891554"/>
              </p:ext>
            </p:extLst>
          </p:nvPr>
        </p:nvGraphicFramePr>
        <p:xfrm>
          <a:off x="323527" y="1196752"/>
          <a:ext cx="3929384" cy="542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29384"/>
              </a:tblGrid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</a:rPr>
                        <a:t>　①同梱</a:t>
                      </a:r>
                      <a:r>
                        <a:rPr lang="en-US" altLang="ja-JP" sz="1000" u="none" strike="noStrike" dirty="0">
                          <a:effectLst/>
                        </a:rPr>
                        <a:t>100</a:t>
                      </a:r>
                      <a:r>
                        <a:rPr lang="ja-JP" altLang="en-US" sz="1000" u="none" strike="noStrike" dirty="0">
                          <a:effectLst/>
                        </a:rPr>
                        <a:t>で着荷したものを配送先毎に仕分</a:t>
                      </a:r>
                      <a:r>
                        <a:rPr lang="ja-JP" altLang="en-US" sz="1000" u="none" strike="noStrike" dirty="0" smtClean="0">
                          <a:effectLst/>
                        </a:rPr>
                        <a:t>する　</a:t>
                      </a:r>
                      <a:r>
                        <a:rPr lang="en-US" altLang="ja-JP" sz="1000" u="none" strike="noStrike" dirty="0" smtClean="0">
                          <a:effectLst/>
                        </a:rPr>
                        <a:t>【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同梱変更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】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　　同梱</a:t>
                      </a:r>
                      <a:r>
                        <a:rPr lang="en-US" altLang="ja-JP" sz="1000" u="none" strike="noStrike">
                          <a:effectLst/>
                        </a:rPr>
                        <a:t>100</a:t>
                      </a:r>
                      <a:r>
                        <a:rPr lang="ja-JP" altLang="en-US" sz="1000" u="none" strike="noStrike">
                          <a:effectLst/>
                        </a:rPr>
                        <a:t>　＝　</a:t>
                      </a:r>
                      <a:r>
                        <a:rPr lang="en-US" altLang="ja-JP" sz="1000" u="none" strike="noStrike">
                          <a:effectLst/>
                        </a:rPr>
                        <a:t>1</a:t>
                      </a:r>
                      <a:r>
                        <a:rPr lang="ja-JP" altLang="en-US" sz="1000" u="none" strike="noStrike">
                          <a:effectLst/>
                        </a:rPr>
                        <a:t>箱</a:t>
                      </a:r>
                      <a:r>
                        <a:rPr lang="en-US" altLang="ja-JP" sz="1000" u="none" strike="noStrike">
                          <a:effectLst/>
                        </a:rPr>
                        <a:t>10</a:t>
                      </a:r>
                      <a:r>
                        <a:rPr lang="ja-JP" altLang="en-US" sz="1000" u="none" strike="noStrike">
                          <a:effectLst/>
                        </a:rPr>
                        <a:t>個が</a:t>
                      </a:r>
                      <a:r>
                        <a:rPr lang="en-US" altLang="ja-JP" sz="1000" u="none" strike="noStrike">
                          <a:effectLst/>
                        </a:rPr>
                        <a:t>10</a:t>
                      </a:r>
                      <a:r>
                        <a:rPr lang="ja-JP" altLang="en-US" sz="1000" u="none" strike="noStrike">
                          <a:effectLst/>
                        </a:rPr>
                        <a:t>箱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</a:rPr>
                        <a:t>　　　すべて同一配送先　→　配送先毎に</a:t>
                      </a:r>
                      <a:r>
                        <a:rPr lang="ja-JP" altLang="en-US" sz="1000" u="none" strike="noStrike" dirty="0" smtClean="0">
                          <a:effectLst/>
                        </a:rPr>
                        <a:t>仕分</a:t>
                      </a:r>
                      <a:endParaRPr lang="en-US" altLang="ja-JP" sz="1000" u="none" strike="noStrike" dirty="0" smtClean="0">
                        <a:effectLst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28231"/>
              </p:ext>
            </p:extLst>
          </p:nvPr>
        </p:nvGraphicFramePr>
        <p:xfrm>
          <a:off x="240787" y="3645024"/>
          <a:ext cx="4993200" cy="361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93200"/>
              </a:tblGrid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</a:rPr>
                        <a:t>　②同梱組されず単梱で着荷したものを同一配送先毎に仕分</a:t>
                      </a:r>
                      <a:r>
                        <a:rPr lang="ja-JP" altLang="en-US" sz="1000" u="none" strike="noStrike" dirty="0" smtClean="0">
                          <a:effectLst/>
                        </a:rPr>
                        <a:t>する</a:t>
                      </a:r>
                      <a:r>
                        <a:rPr lang="en-US" altLang="ja-JP" sz="1000" u="none" strike="noStrike" dirty="0" smtClean="0">
                          <a:effectLst/>
                        </a:rPr>
                        <a:t>【</a:t>
                      </a:r>
                      <a:r>
                        <a:rPr lang="ja-JP" altLang="en-US" sz="1000" u="none" strike="noStrike" dirty="0" smtClean="0">
                          <a:effectLst/>
                        </a:rPr>
                        <a:t>単梱から同梱</a:t>
                      </a:r>
                      <a:r>
                        <a:rPr lang="en-US" altLang="ja-JP" sz="1000" u="none" strike="noStrike" dirty="0" smtClean="0">
                          <a:effectLst/>
                        </a:rPr>
                        <a:t>】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</a:rPr>
                        <a:t>　　　配送先はそれぞれ。異なる場合もあれば、同一の場合もある　→　配送先毎に仕分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7214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971" y="3689430"/>
            <a:ext cx="936104" cy="650098"/>
          </a:xfrm>
          <a:ln>
            <a:solidFill>
              <a:schemeClr val="tx1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■利用イメージ</a:t>
            </a:r>
            <a:endParaRPr kumimoji="1" lang="ja-JP" altLang="en-US" dirty="0"/>
          </a:p>
        </p:txBody>
      </p:sp>
      <p:sp>
        <p:nvSpPr>
          <p:cNvPr id="4" name="直方体 3"/>
          <p:cNvSpPr/>
          <p:nvPr/>
        </p:nvSpPr>
        <p:spPr>
          <a:xfrm>
            <a:off x="1259631" y="3576458"/>
            <a:ext cx="809625" cy="466725"/>
          </a:xfrm>
          <a:prstGeom prst="cube">
            <a:avLst/>
          </a:prstGeom>
          <a:solidFill>
            <a:srgbClr val="F4A10C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フローチャート : 書類 4"/>
          <p:cNvSpPr/>
          <p:nvPr/>
        </p:nvSpPr>
        <p:spPr>
          <a:xfrm>
            <a:off x="1900722" y="3497146"/>
            <a:ext cx="742950" cy="457200"/>
          </a:xfrm>
          <a:prstGeom prst="flowChartDocumen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仕分帳票</a:t>
            </a:r>
          </a:p>
        </p:txBody>
      </p:sp>
      <p:sp>
        <p:nvSpPr>
          <p:cNvPr id="6" name="直方体 5"/>
          <p:cNvSpPr/>
          <p:nvPr/>
        </p:nvSpPr>
        <p:spPr>
          <a:xfrm>
            <a:off x="6086474" y="4471808"/>
            <a:ext cx="809625" cy="647700"/>
          </a:xfrm>
          <a:prstGeom prst="cub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直方体 6"/>
          <p:cNvSpPr/>
          <p:nvPr/>
        </p:nvSpPr>
        <p:spPr>
          <a:xfrm>
            <a:off x="6086474" y="3928883"/>
            <a:ext cx="809625" cy="647700"/>
          </a:xfrm>
          <a:prstGeom prst="cub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直方体 7"/>
          <p:cNvSpPr/>
          <p:nvPr/>
        </p:nvSpPr>
        <p:spPr>
          <a:xfrm>
            <a:off x="6086474" y="3395483"/>
            <a:ext cx="809625" cy="647700"/>
          </a:xfrm>
          <a:prstGeom prst="cub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下カーブ矢印 9"/>
          <p:cNvSpPr/>
          <p:nvPr/>
        </p:nvSpPr>
        <p:spPr>
          <a:xfrm rot="2326068">
            <a:off x="2709905" y="3291014"/>
            <a:ext cx="573622" cy="514350"/>
          </a:xfrm>
          <a:prstGeom prst="curved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>
              <a:solidFill>
                <a:schemeClr val="tx1"/>
              </a:solidFill>
            </a:endParaRPr>
          </a:p>
        </p:txBody>
      </p:sp>
      <p:cxnSp>
        <p:nvCxnSpPr>
          <p:cNvPr id="11" name="直線矢印コネクタ 10"/>
          <p:cNvCxnSpPr>
            <a:stCxn id="20" idx="3"/>
            <a:endCxn id="6" idx="2"/>
          </p:cNvCxnSpPr>
          <p:nvPr/>
        </p:nvCxnSpPr>
        <p:spPr>
          <a:xfrm>
            <a:off x="3569493" y="4600396"/>
            <a:ext cx="2516981" cy="27622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20" idx="3"/>
            <a:endCxn id="8" idx="2"/>
          </p:cNvCxnSpPr>
          <p:nvPr/>
        </p:nvCxnSpPr>
        <p:spPr>
          <a:xfrm flipV="1">
            <a:off x="3569493" y="3800296"/>
            <a:ext cx="2516981" cy="80010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20" idx="3"/>
            <a:endCxn id="7" idx="2"/>
          </p:cNvCxnSpPr>
          <p:nvPr/>
        </p:nvCxnSpPr>
        <p:spPr>
          <a:xfrm flipV="1">
            <a:off x="3569493" y="4333696"/>
            <a:ext cx="2516981" cy="26670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四角形吹き出し 13"/>
          <p:cNvSpPr/>
          <p:nvPr/>
        </p:nvSpPr>
        <p:spPr>
          <a:xfrm>
            <a:off x="3324221" y="3056845"/>
            <a:ext cx="1143002" cy="338638"/>
          </a:xfrm>
          <a:prstGeom prst="wedgeRectCallout">
            <a:avLst>
              <a:gd name="adj1" fmla="val -65409"/>
              <a:gd name="adj2" fmla="val 83299"/>
            </a:avLst>
          </a:prstGeom>
          <a:solidFill>
            <a:srgbClr val="FFFF99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①バーコードリーダで梱包番号を読む</a:t>
            </a:r>
          </a:p>
        </p:txBody>
      </p:sp>
      <p:sp>
        <p:nvSpPr>
          <p:cNvPr id="15" name="四角形吹き出し 14"/>
          <p:cNvSpPr/>
          <p:nvPr/>
        </p:nvSpPr>
        <p:spPr>
          <a:xfrm>
            <a:off x="4057647" y="3725746"/>
            <a:ext cx="1171576" cy="247650"/>
          </a:xfrm>
          <a:prstGeom prst="wedgeRectCallout">
            <a:avLst>
              <a:gd name="adj1" fmla="val -75599"/>
              <a:gd name="adj2" fmla="val 116541"/>
            </a:avLst>
          </a:prstGeom>
          <a:solidFill>
            <a:srgbClr val="FFFF99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②元箱番を表示する</a:t>
            </a:r>
          </a:p>
        </p:txBody>
      </p:sp>
      <p:grpSp>
        <p:nvGrpSpPr>
          <p:cNvPr id="16" name="グループ化 15"/>
          <p:cNvGrpSpPr/>
          <p:nvPr/>
        </p:nvGrpSpPr>
        <p:grpSpPr>
          <a:xfrm>
            <a:off x="3219449" y="4176533"/>
            <a:ext cx="466725" cy="600075"/>
            <a:chOff x="1400175" y="1333500"/>
            <a:chExt cx="466725" cy="600075"/>
          </a:xfrm>
          <a:solidFill>
            <a:srgbClr val="0070C0"/>
          </a:solidFill>
        </p:grpSpPr>
        <p:sp>
          <p:nvSpPr>
            <p:cNvPr id="20" name="フローチャート : 抜出し 19"/>
            <p:cNvSpPr/>
            <p:nvPr/>
          </p:nvSpPr>
          <p:spPr>
            <a:xfrm>
              <a:off x="1400175" y="1581150"/>
              <a:ext cx="466725" cy="352425"/>
            </a:xfrm>
            <a:prstGeom prst="flowChartExtra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1428750" y="1333500"/>
              <a:ext cx="400050" cy="371475"/>
            </a:xfrm>
            <a:prstGeom prst="ellipse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</p:grpSp>
      <p:cxnSp>
        <p:nvCxnSpPr>
          <p:cNvPr id="17" name="直線矢印コネクタ 16"/>
          <p:cNvCxnSpPr>
            <a:stCxn id="20" idx="1"/>
            <a:endCxn id="4" idx="3"/>
          </p:cNvCxnSpPr>
          <p:nvPr/>
        </p:nvCxnSpPr>
        <p:spPr>
          <a:xfrm flipH="1" flipV="1">
            <a:off x="1606103" y="4043183"/>
            <a:ext cx="1730027" cy="5572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四角形吹き出し 17"/>
          <p:cNvSpPr/>
          <p:nvPr/>
        </p:nvSpPr>
        <p:spPr>
          <a:xfrm>
            <a:off x="3895722" y="4881383"/>
            <a:ext cx="1333501" cy="247650"/>
          </a:xfrm>
          <a:prstGeom prst="wedgeRectCallout">
            <a:avLst>
              <a:gd name="adj1" fmla="val -39888"/>
              <a:gd name="adj2" fmla="val -157714"/>
            </a:avLst>
          </a:prstGeom>
          <a:solidFill>
            <a:srgbClr val="FFFF99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③箱から対象機を探す</a:t>
            </a:r>
          </a:p>
        </p:txBody>
      </p:sp>
      <p:sp>
        <p:nvSpPr>
          <p:cNvPr id="19" name="四角形吹き出し 18"/>
          <p:cNvSpPr/>
          <p:nvPr/>
        </p:nvSpPr>
        <p:spPr>
          <a:xfrm>
            <a:off x="6732240" y="2951871"/>
            <a:ext cx="942976" cy="432420"/>
          </a:xfrm>
          <a:prstGeom prst="wedgeRectCallout">
            <a:avLst>
              <a:gd name="adj1" fmla="val -72422"/>
              <a:gd name="adj2" fmla="val 79855"/>
            </a:avLst>
          </a:prstGeom>
          <a:solidFill>
            <a:srgbClr val="FFFF99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④着荷箱から１台取り出す</a:t>
            </a:r>
          </a:p>
        </p:txBody>
      </p:sp>
      <p:sp>
        <p:nvSpPr>
          <p:cNvPr id="24" name="テキスト ボックス 23"/>
          <p:cNvSpPr txBox="1"/>
          <p:nvPr/>
        </p:nvSpPr>
        <p:spPr bwMode="gray">
          <a:xfrm>
            <a:off x="278708" y="1052735"/>
            <a:ext cx="7779941" cy="118069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dirty="0" smtClean="0"/>
              <a:t>1.Kid’s</a:t>
            </a:r>
            <a:r>
              <a:rPr kumimoji="1" lang="ja-JP" altLang="en-US" dirty="0" smtClean="0"/>
              <a:t>端末で</a:t>
            </a:r>
            <a:r>
              <a:rPr kumimoji="1" lang="en-US" altLang="ja-JP" dirty="0" smtClean="0"/>
              <a:t>IMAPCT</a:t>
            </a:r>
            <a:r>
              <a:rPr kumimoji="1" lang="ja-JP" altLang="en-US" dirty="0" smtClean="0"/>
              <a:t>データ、および旧箱番取込</a:t>
            </a:r>
            <a:endParaRPr kumimoji="1" lang="en-US" altLang="ja-JP" dirty="0" smtClean="0"/>
          </a:p>
          <a:p>
            <a:pPr algn="l"/>
            <a:r>
              <a:rPr lang="en-US" altLang="ja-JP" dirty="0"/>
              <a:t>2</a:t>
            </a:r>
            <a:r>
              <a:rPr lang="en-US" altLang="ja-JP" dirty="0" smtClean="0"/>
              <a:t>.</a:t>
            </a:r>
            <a:r>
              <a:rPr lang="ja-JP" altLang="en-US" dirty="0" smtClean="0"/>
              <a:t>再仕分補助ツールにて「指示書を印刷」する</a:t>
            </a:r>
            <a:endParaRPr lang="en-US" altLang="ja-JP" dirty="0" smtClean="0"/>
          </a:p>
          <a:p>
            <a:r>
              <a:rPr kumimoji="1" lang="en-US" altLang="ja-JP" dirty="0"/>
              <a:t>3</a:t>
            </a:r>
            <a:r>
              <a:rPr kumimoji="1" lang="en-US" altLang="ja-JP" dirty="0" smtClean="0"/>
              <a:t>.</a:t>
            </a:r>
            <a:r>
              <a:rPr kumimoji="1" lang="ja-JP" altLang="en-US" dirty="0" smtClean="0"/>
              <a:t>　</a:t>
            </a:r>
            <a:r>
              <a:rPr lang="ja-JP" altLang="en-US" dirty="0" smtClean="0"/>
              <a:t>（</a:t>
            </a:r>
            <a:r>
              <a:rPr lang="ja-JP" altLang="en-US" dirty="0"/>
              <a:t>必要なら</a:t>
            </a:r>
            <a:r>
              <a:rPr lang="ja-JP" altLang="en-US" dirty="0" smtClean="0"/>
              <a:t>）　</a:t>
            </a:r>
            <a:r>
              <a:rPr kumimoji="1" lang="ja-JP" altLang="en-US" dirty="0" smtClean="0"/>
              <a:t>再仕分</a:t>
            </a:r>
            <a:r>
              <a:rPr lang="ja-JP" altLang="en-US" dirty="0" smtClean="0"/>
              <a:t>補助ツールをファイルストレージ経由にて、作業</a:t>
            </a:r>
            <a:r>
              <a:rPr lang="en-US" altLang="ja-JP" dirty="0" smtClean="0"/>
              <a:t>PC</a:t>
            </a:r>
            <a:r>
              <a:rPr lang="ja-JP" altLang="en-US" dirty="0" smtClean="0"/>
              <a:t>へ移動</a:t>
            </a:r>
            <a:endParaRPr lang="en-US" altLang="ja-JP" dirty="0" smtClean="0"/>
          </a:p>
          <a:p>
            <a:pPr algn="l"/>
            <a:r>
              <a:rPr kumimoji="1" lang="en-US" altLang="ja-JP" dirty="0"/>
              <a:t>4</a:t>
            </a:r>
            <a:r>
              <a:rPr kumimoji="1" lang="en-US" altLang="ja-JP" dirty="0" smtClean="0"/>
              <a:t>.</a:t>
            </a:r>
            <a:r>
              <a:rPr kumimoji="1" lang="ja-JP" altLang="en-US" dirty="0" smtClean="0"/>
              <a:t>　（作業</a:t>
            </a:r>
            <a:r>
              <a:rPr kumimoji="1" lang="en-US" altLang="ja-JP" dirty="0" smtClean="0"/>
              <a:t>PC</a:t>
            </a:r>
            <a:r>
              <a:rPr kumimoji="1" lang="ja-JP" altLang="en-US" dirty="0" smtClean="0"/>
              <a:t>にバーコードリーダ</a:t>
            </a:r>
            <a:r>
              <a:rPr lang="ja-JP" altLang="en-US" dirty="0" smtClean="0"/>
              <a:t>接続し）　指示書を読んで、以下作業を行う</a:t>
            </a:r>
            <a:endParaRPr kumimoji="1" lang="ja-JP" altLang="en-US" dirty="0"/>
          </a:p>
        </p:txBody>
      </p:sp>
      <p:sp>
        <p:nvSpPr>
          <p:cNvPr id="26" name="下カーブ矢印 25"/>
          <p:cNvSpPr/>
          <p:nvPr/>
        </p:nvSpPr>
        <p:spPr bwMode="auto">
          <a:xfrm flipH="1">
            <a:off x="1592430" y="2683248"/>
            <a:ext cx="4930433" cy="747193"/>
          </a:xfrm>
          <a:prstGeom prst="curvedDownArrow">
            <a:avLst/>
          </a:prstGeom>
          <a:solidFill>
            <a:schemeClr val="bg1"/>
          </a:solidFill>
          <a:ln w="38100" cap="flat" cmpd="sng" algn="ctr">
            <a:solidFill>
              <a:srgbClr val="00B4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88000" tIns="90000" rIns="288000" bIns="90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HGP創英角ｺﾞｼｯｸUB" pitchFamily="50" charset="-128"/>
              <a:cs typeface="Osaka" pitchFamily="-106" charset="-128"/>
            </a:endParaRPr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099" y="2683248"/>
            <a:ext cx="333375" cy="633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テキスト ボックス 26"/>
          <p:cNvSpPr txBox="1"/>
          <p:nvPr/>
        </p:nvSpPr>
        <p:spPr bwMode="gray">
          <a:xfrm>
            <a:off x="662197" y="5578902"/>
            <a:ext cx="6202586" cy="34970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エボルバ様作成の「案件指示書」と同一とは限らないので注意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75035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534400" cy="539750"/>
          </a:xfrm>
        </p:spPr>
        <p:txBody>
          <a:bodyPr/>
          <a:lstStyle/>
          <a:p>
            <a:pPr algn="ctr"/>
            <a:r>
              <a:rPr kumimoji="1" lang="ja-JP" altLang="en-US" dirty="0" smtClean="0"/>
              <a:t>仕分処理画面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5096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各項目概要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6542060" cy="454328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 bwMode="gray">
          <a:xfrm>
            <a:off x="516290" y="2079034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①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 bwMode="gray">
          <a:xfrm>
            <a:off x="511088" y="2280290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②</a:t>
            </a:r>
            <a:endParaRPr kumimoji="1" lang="ja-JP" altLang="en-US" sz="1000" dirty="0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5364088" y="2097330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1000" dirty="0"/>
              <a:t>③</a:t>
            </a:r>
            <a:endParaRPr kumimoji="1" lang="ja-JP" altLang="en-US" sz="1000" dirty="0"/>
          </a:p>
        </p:txBody>
      </p:sp>
      <p:sp>
        <p:nvSpPr>
          <p:cNvPr id="9" name="テキスト ボックス 8"/>
          <p:cNvSpPr txBox="1"/>
          <p:nvPr/>
        </p:nvSpPr>
        <p:spPr bwMode="gray">
          <a:xfrm>
            <a:off x="757262" y="2701525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④</a:t>
            </a:r>
            <a:endParaRPr kumimoji="1" lang="ja-JP" altLang="en-US" sz="1000" dirty="0"/>
          </a:p>
        </p:txBody>
      </p:sp>
      <p:sp>
        <p:nvSpPr>
          <p:cNvPr id="10" name="テキスト ボックス 9"/>
          <p:cNvSpPr txBox="1"/>
          <p:nvPr/>
        </p:nvSpPr>
        <p:spPr bwMode="gray">
          <a:xfrm>
            <a:off x="757261" y="2877296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④</a:t>
            </a:r>
            <a:endParaRPr kumimoji="1" lang="ja-JP" altLang="en-US" sz="1000" dirty="0"/>
          </a:p>
        </p:txBody>
      </p:sp>
      <p:sp>
        <p:nvSpPr>
          <p:cNvPr id="11" name="テキスト ボックス 10"/>
          <p:cNvSpPr txBox="1"/>
          <p:nvPr/>
        </p:nvSpPr>
        <p:spPr bwMode="gray">
          <a:xfrm>
            <a:off x="757262" y="3072248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④</a:t>
            </a:r>
            <a:endParaRPr kumimoji="1" lang="ja-JP" altLang="en-US" sz="1000" dirty="0"/>
          </a:p>
        </p:txBody>
      </p:sp>
      <p:sp>
        <p:nvSpPr>
          <p:cNvPr id="12" name="テキスト ボックス 11"/>
          <p:cNvSpPr txBox="1"/>
          <p:nvPr/>
        </p:nvSpPr>
        <p:spPr bwMode="gray">
          <a:xfrm>
            <a:off x="2627784" y="2928116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⑤</a:t>
            </a:r>
            <a:endParaRPr kumimoji="1" lang="ja-JP" altLang="en-US" sz="1000" dirty="0"/>
          </a:p>
        </p:txBody>
      </p:sp>
      <p:sp>
        <p:nvSpPr>
          <p:cNvPr id="13" name="テキスト ボックス 12"/>
          <p:cNvSpPr txBox="1"/>
          <p:nvPr/>
        </p:nvSpPr>
        <p:spPr bwMode="gray">
          <a:xfrm>
            <a:off x="2318590" y="3072248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⑥</a:t>
            </a:r>
            <a:endParaRPr kumimoji="1" lang="ja-JP" altLang="en-US" sz="1000" dirty="0"/>
          </a:p>
        </p:txBody>
      </p:sp>
      <p:sp>
        <p:nvSpPr>
          <p:cNvPr id="14" name="テキスト ボックス 13"/>
          <p:cNvSpPr txBox="1"/>
          <p:nvPr/>
        </p:nvSpPr>
        <p:spPr bwMode="gray">
          <a:xfrm>
            <a:off x="2527312" y="3241801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⑦</a:t>
            </a:r>
            <a:endParaRPr kumimoji="1" lang="ja-JP" altLang="en-US" sz="1000" dirty="0"/>
          </a:p>
        </p:txBody>
      </p:sp>
      <p:sp>
        <p:nvSpPr>
          <p:cNvPr id="15" name="テキスト ボックス 14"/>
          <p:cNvSpPr txBox="1"/>
          <p:nvPr/>
        </p:nvSpPr>
        <p:spPr bwMode="gray">
          <a:xfrm>
            <a:off x="4067944" y="3041411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1000" dirty="0"/>
              <a:t>⑧</a:t>
            </a:r>
            <a:endParaRPr kumimoji="1" lang="ja-JP" altLang="en-US" sz="1000" dirty="0"/>
          </a:p>
        </p:txBody>
      </p:sp>
      <p:sp>
        <p:nvSpPr>
          <p:cNvPr id="16" name="テキスト ボックス 15"/>
          <p:cNvSpPr txBox="1"/>
          <p:nvPr/>
        </p:nvSpPr>
        <p:spPr bwMode="gray">
          <a:xfrm>
            <a:off x="5560498" y="3042370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1000" dirty="0" smtClean="0"/>
              <a:t>⑨</a:t>
            </a:r>
            <a:endParaRPr kumimoji="1" lang="ja-JP" altLang="en-US" sz="1000" dirty="0"/>
          </a:p>
        </p:txBody>
      </p:sp>
      <p:sp>
        <p:nvSpPr>
          <p:cNvPr id="17" name="テキスト ボックス 16"/>
          <p:cNvSpPr txBox="1"/>
          <p:nvPr/>
        </p:nvSpPr>
        <p:spPr bwMode="gray">
          <a:xfrm>
            <a:off x="405739" y="3573016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⑩</a:t>
            </a:r>
            <a:endParaRPr kumimoji="1" lang="ja-JP" altLang="en-US" sz="1000" dirty="0"/>
          </a:p>
        </p:txBody>
      </p:sp>
      <p:sp>
        <p:nvSpPr>
          <p:cNvPr id="18" name="テキスト ボックス 17"/>
          <p:cNvSpPr txBox="1"/>
          <p:nvPr/>
        </p:nvSpPr>
        <p:spPr bwMode="gray">
          <a:xfrm>
            <a:off x="5464751" y="5229200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⑪</a:t>
            </a:r>
            <a:endParaRPr kumimoji="1" lang="ja-JP" altLang="en-US" sz="1000" dirty="0"/>
          </a:p>
        </p:txBody>
      </p:sp>
      <p:sp>
        <p:nvSpPr>
          <p:cNvPr id="19" name="テキスト ボックス 18"/>
          <p:cNvSpPr txBox="1"/>
          <p:nvPr/>
        </p:nvSpPr>
        <p:spPr bwMode="gray">
          <a:xfrm>
            <a:off x="6755827" y="1203843"/>
            <a:ext cx="2247979" cy="330435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①</a:t>
            </a:r>
            <a:r>
              <a:rPr kumimoji="1" lang="en-US" altLang="ja-JP" sz="1000" dirty="0" smtClean="0"/>
              <a:t>IMPACT</a:t>
            </a:r>
            <a:r>
              <a:rPr kumimoji="1" lang="ja-JP" altLang="en-US" sz="1000" dirty="0" smtClean="0"/>
              <a:t>データ・・・ファイルパスを指定</a:t>
            </a:r>
            <a:endParaRPr lang="en-US" altLang="ja-JP" sz="1000" dirty="0" smtClean="0"/>
          </a:p>
          <a:p>
            <a:pPr algn="l"/>
            <a:endParaRPr kumimoji="1" lang="en-US" altLang="ja-JP" sz="1000" dirty="0" smtClean="0"/>
          </a:p>
          <a:p>
            <a:pPr algn="l"/>
            <a:r>
              <a:rPr kumimoji="1" lang="ja-JP" altLang="en-US" sz="1000" dirty="0" smtClean="0"/>
              <a:t>②箱番データ・・・ファイルパスを指定</a:t>
            </a:r>
            <a:endParaRPr kumimoji="1" lang="en-US" altLang="ja-JP" sz="1000" dirty="0" smtClean="0"/>
          </a:p>
          <a:p>
            <a:pPr algn="l"/>
            <a:endParaRPr lang="en-US" altLang="ja-JP" sz="1000" dirty="0" smtClean="0"/>
          </a:p>
          <a:p>
            <a:pPr algn="l"/>
            <a:r>
              <a:rPr lang="ja-JP" altLang="en-US" sz="1000" dirty="0" smtClean="0"/>
              <a:t>③データ取込・・・①②を反映</a:t>
            </a:r>
            <a:endParaRPr lang="en-US" altLang="ja-JP" sz="1000" dirty="0" smtClean="0"/>
          </a:p>
          <a:p>
            <a:pPr algn="l"/>
            <a:endParaRPr lang="en-US" altLang="ja-JP" sz="1000" dirty="0" smtClean="0"/>
          </a:p>
          <a:p>
            <a:pPr algn="l"/>
            <a:r>
              <a:rPr lang="ja-JP" altLang="en-US" sz="1000" dirty="0" smtClean="0"/>
              <a:t>④案件名、ロット、納品日・・・自由入力</a:t>
            </a:r>
            <a:endParaRPr lang="en-US" altLang="ja-JP" sz="1000" dirty="0" smtClean="0"/>
          </a:p>
          <a:p>
            <a:pPr algn="l"/>
            <a:endParaRPr lang="en-US" altLang="ja-JP" sz="1000" dirty="0"/>
          </a:p>
          <a:p>
            <a:pPr algn="l"/>
            <a:r>
              <a:rPr lang="ja-JP" altLang="en-US" sz="1000" dirty="0" smtClean="0"/>
              <a:t>⑤機種・・・仕分機種の選択</a:t>
            </a:r>
            <a:endParaRPr lang="en-US" altLang="ja-JP" sz="1000" dirty="0" smtClean="0"/>
          </a:p>
          <a:p>
            <a:pPr algn="l"/>
            <a:endParaRPr lang="en-US" altLang="ja-JP" sz="1000" dirty="0"/>
          </a:p>
          <a:p>
            <a:pPr algn="l"/>
            <a:r>
              <a:rPr lang="ja-JP" altLang="en-US" sz="1000" dirty="0" smtClean="0"/>
              <a:t>⑥同梱物有無・・・同梱物量の選択</a:t>
            </a:r>
            <a:endParaRPr lang="en-US" altLang="ja-JP" sz="1000" dirty="0" smtClean="0"/>
          </a:p>
          <a:p>
            <a:pPr algn="l"/>
            <a:endParaRPr lang="en-US" altLang="ja-JP" sz="1000" dirty="0"/>
          </a:p>
          <a:p>
            <a:pPr algn="l"/>
            <a:r>
              <a:rPr lang="ja-JP" altLang="en-US" sz="1000" dirty="0" smtClean="0"/>
              <a:t>⑦仕分方式・・・同梱変更</a:t>
            </a:r>
            <a:r>
              <a:rPr lang="en-US" altLang="ja-JP" sz="1000" dirty="0" smtClean="0"/>
              <a:t>/</a:t>
            </a:r>
            <a:r>
              <a:rPr lang="ja-JP" altLang="en-US" sz="1000" dirty="0" smtClean="0"/>
              <a:t>単梱から同梱</a:t>
            </a:r>
            <a:endParaRPr lang="en-US" altLang="ja-JP" sz="1000" dirty="0" smtClean="0"/>
          </a:p>
          <a:p>
            <a:pPr algn="l"/>
            <a:endParaRPr lang="en-US" altLang="ja-JP" sz="1000" dirty="0"/>
          </a:p>
          <a:p>
            <a:pPr algn="l"/>
            <a:r>
              <a:rPr lang="ja-JP" altLang="en-US" sz="1000" dirty="0" smtClean="0"/>
              <a:t>⑧仕分実施・・・⑤⑥⑦を元に再箱番振り</a:t>
            </a:r>
            <a:endParaRPr lang="en-US" altLang="ja-JP" sz="1000" dirty="0" smtClean="0"/>
          </a:p>
          <a:p>
            <a:pPr algn="l"/>
            <a:endParaRPr lang="en-US" altLang="ja-JP" sz="1000" dirty="0"/>
          </a:p>
          <a:p>
            <a:pPr algn="l"/>
            <a:r>
              <a:rPr lang="ja-JP" altLang="en-US" sz="1000" dirty="0" smtClean="0"/>
              <a:t>⑨必要箱数・・・⑧で実施後の箱数</a:t>
            </a:r>
            <a:endParaRPr lang="en-US" altLang="ja-JP" sz="1000" dirty="0" smtClean="0"/>
          </a:p>
          <a:p>
            <a:pPr algn="l"/>
            <a:endParaRPr lang="en-US" altLang="ja-JP" sz="1000" dirty="0"/>
          </a:p>
          <a:p>
            <a:pPr algn="l"/>
            <a:r>
              <a:rPr lang="ja-JP" altLang="en-US" sz="1000" dirty="0" smtClean="0"/>
              <a:t>⑩仕分結果・・・⑧で実施後の結果</a:t>
            </a:r>
            <a:endParaRPr lang="en-US" altLang="ja-JP" sz="1000" dirty="0" smtClean="0"/>
          </a:p>
          <a:p>
            <a:pPr algn="l"/>
            <a:endParaRPr lang="en-US" altLang="ja-JP" sz="1000" dirty="0"/>
          </a:p>
          <a:p>
            <a:pPr algn="l"/>
            <a:r>
              <a:rPr lang="ja-JP" altLang="en-US" sz="1000" dirty="0" smtClean="0"/>
              <a:t>⑪帳票印刷・・・実施後の指示書を印刷</a:t>
            </a:r>
            <a:endParaRPr lang="en-US" altLang="ja-JP" sz="1000" dirty="0" smtClean="0"/>
          </a:p>
        </p:txBody>
      </p:sp>
    </p:spTree>
    <p:extLst>
      <p:ext uri="{BB962C8B-B14F-4D97-AF65-F5344CB8AC3E}">
        <p14:creationId xmlns:p14="http://schemas.microsoft.com/office/powerpoint/2010/main" val="997196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各項目説明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467544" y="1052736"/>
            <a:ext cx="7005691" cy="45354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①</a:t>
            </a:r>
            <a:r>
              <a:rPr kumimoji="1" lang="en-US" altLang="ja-JP" sz="1000" dirty="0" smtClean="0"/>
              <a:t>IMPACT</a:t>
            </a:r>
            <a:r>
              <a:rPr kumimoji="1" lang="ja-JP" altLang="en-US" sz="1000" dirty="0" smtClean="0"/>
              <a:t>データ・・・</a:t>
            </a:r>
            <a:r>
              <a:rPr lang="ja-JP" altLang="en-US" sz="1000" dirty="0" smtClean="0"/>
              <a:t>再仕分住所に更新済みの</a:t>
            </a:r>
            <a:r>
              <a:rPr lang="en-US" altLang="ja-JP" sz="1000" dirty="0" smtClean="0"/>
              <a:t>IMAPCT</a:t>
            </a:r>
            <a:r>
              <a:rPr lang="ja-JP" altLang="en-US" sz="1000" dirty="0" smtClean="0"/>
              <a:t>からの出力</a:t>
            </a:r>
            <a:r>
              <a:rPr lang="en-US" altLang="ja-JP" sz="1000" dirty="0" smtClean="0"/>
              <a:t>CSV</a:t>
            </a:r>
          </a:p>
          <a:p>
            <a:pPr algn="l"/>
            <a:endParaRPr lang="en-US" altLang="ja-JP" sz="1000" dirty="0" smtClean="0"/>
          </a:p>
          <a:p>
            <a:pPr algn="l"/>
            <a:r>
              <a:rPr kumimoji="1" lang="ja-JP" altLang="en-US" sz="1000" dirty="0" smtClean="0"/>
              <a:t>②箱番データ・・・該当案件の入荷データ</a:t>
            </a:r>
            <a:endParaRPr kumimoji="1" lang="en-US" altLang="ja-JP" sz="1000" dirty="0" smtClean="0"/>
          </a:p>
          <a:p>
            <a:r>
              <a:rPr lang="en-US" altLang="ja-JP" sz="1000" dirty="0"/>
              <a:t>\\fsveastdc20\ESD20-7470\</a:t>
            </a:r>
            <a:r>
              <a:rPr lang="ja-JP" altLang="en-US" sz="1000" dirty="0"/>
              <a:t>Ｍプリセットセンター（管理者：鈴木）</a:t>
            </a:r>
            <a:r>
              <a:rPr lang="en-US" altLang="ja-JP" sz="1000" dirty="0"/>
              <a:t>\02</a:t>
            </a:r>
            <a:r>
              <a:rPr lang="ja-JP" altLang="en-US" sz="1000" dirty="0"/>
              <a:t>平和島</a:t>
            </a:r>
            <a:r>
              <a:rPr lang="en-US" altLang="ja-JP" sz="1000" dirty="0"/>
              <a:t>\☆</a:t>
            </a:r>
            <a:r>
              <a:rPr lang="ja-JP" altLang="en-US" sz="1000" dirty="0"/>
              <a:t>プリセン入荷分</a:t>
            </a:r>
            <a:r>
              <a:rPr lang="en-US" altLang="ja-JP" sz="1000" dirty="0"/>
              <a:t>\</a:t>
            </a:r>
            <a:r>
              <a:rPr lang="ja-JP" altLang="en-US" sz="1000" dirty="0"/>
              <a:t>出荷データ梱包番号紐付</a:t>
            </a:r>
            <a:r>
              <a:rPr lang="ja-JP" altLang="en-US" sz="1000" dirty="0" smtClean="0"/>
              <a:t>データ</a:t>
            </a:r>
            <a:endParaRPr lang="en-US" altLang="ja-JP" sz="1000" dirty="0" smtClean="0"/>
          </a:p>
          <a:p>
            <a:endParaRPr kumimoji="1" lang="en-US" altLang="ja-JP" sz="1000" dirty="0"/>
          </a:p>
          <a:p>
            <a:r>
              <a:rPr lang="ja-JP" altLang="en-US" sz="1000" dirty="0" smtClean="0"/>
              <a:t>③データ取込・・・①が指定されている場合、データを取り込む。データが存在している場合は、前削除して追加する</a:t>
            </a:r>
            <a:endParaRPr lang="en-US" altLang="ja-JP" sz="1000" dirty="0" smtClean="0"/>
          </a:p>
          <a:p>
            <a:r>
              <a:rPr kumimoji="1" lang="ja-JP" altLang="en-US" sz="1000" dirty="0"/>
              <a:t>　</a:t>
            </a:r>
            <a:r>
              <a:rPr kumimoji="1" lang="ja-JP" altLang="en-US" sz="1000" dirty="0" smtClean="0"/>
              <a:t>　　　　　　　　　　②が指定されている場合で①が指定または、①を既に取込み済みの場合</a:t>
            </a:r>
            <a:endParaRPr kumimoji="1" lang="en-US" altLang="ja-JP" sz="1000" dirty="0" smtClean="0"/>
          </a:p>
          <a:p>
            <a:r>
              <a:rPr lang="ja-JP" altLang="en-US" sz="1000" dirty="0"/>
              <a:t>　</a:t>
            </a:r>
            <a:r>
              <a:rPr lang="ja-JP" altLang="en-US" sz="1000" dirty="0" smtClean="0"/>
              <a:t>　　　　　　　　　　　①の該当電番を②から探し、旧箱番を取り込む</a:t>
            </a:r>
            <a:endParaRPr lang="en-US" altLang="ja-JP" sz="1000" dirty="0" smtClean="0"/>
          </a:p>
          <a:p>
            <a:r>
              <a:rPr kumimoji="1" lang="ja-JP" altLang="en-US" sz="1000" dirty="0"/>
              <a:t>　</a:t>
            </a:r>
            <a:r>
              <a:rPr kumimoji="1" lang="ja-JP" altLang="en-US" sz="1000" dirty="0" smtClean="0"/>
              <a:t>　　　　　　　　　　②が指定されている場合で</a:t>
            </a:r>
            <a:r>
              <a:rPr lang="ja-JP" altLang="en-US" sz="1000" dirty="0"/>
              <a:t>①を既に取込み済みの</a:t>
            </a:r>
            <a:r>
              <a:rPr lang="ja-JP" altLang="en-US" sz="1000" dirty="0" smtClean="0"/>
              <a:t>場合</a:t>
            </a:r>
            <a:endParaRPr lang="en-US" altLang="ja-JP" sz="1000" dirty="0" smtClean="0"/>
          </a:p>
          <a:p>
            <a:r>
              <a:rPr lang="ja-JP" altLang="en-US" sz="1000" dirty="0"/>
              <a:t>　</a:t>
            </a:r>
            <a:r>
              <a:rPr lang="ja-JP" altLang="en-US" sz="1000" dirty="0" smtClean="0"/>
              <a:t>　　　　　　　　　　　 ①の該当電番を②から探し、旧箱番を取り込む、ただし、旧箱番があるものは再取込はしない</a:t>
            </a:r>
            <a:endParaRPr lang="en-US" altLang="ja-JP" sz="1000" dirty="0" smtClean="0"/>
          </a:p>
          <a:p>
            <a:r>
              <a:rPr lang="ja-JP" altLang="en-US" sz="1000" dirty="0"/>
              <a:t>　　　　　　　　　　　②が指定されている場合で</a:t>
            </a:r>
            <a:r>
              <a:rPr lang="ja-JP" altLang="en-US" sz="1000" dirty="0" smtClean="0"/>
              <a:t>①が未指定の場合</a:t>
            </a:r>
            <a:endParaRPr lang="en-US" altLang="ja-JP" sz="1000" dirty="0" smtClean="0"/>
          </a:p>
          <a:p>
            <a:r>
              <a:rPr kumimoji="1" lang="ja-JP" altLang="en-US" sz="1000" dirty="0" smtClean="0"/>
              <a:t>　　　　　　　　　　　　　何もしない</a:t>
            </a:r>
            <a:endParaRPr kumimoji="1" lang="en-US" altLang="ja-JP" sz="1000" dirty="0" smtClean="0"/>
          </a:p>
          <a:p>
            <a:endParaRPr lang="en-US" altLang="ja-JP" sz="1000" dirty="0"/>
          </a:p>
          <a:p>
            <a:r>
              <a:rPr lang="ja-JP" altLang="en-US" sz="1000" dirty="0" smtClean="0"/>
              <a:t>④案件名、ロット、納品日・・・仕分時に混乱しないように、自由に入力</a:t>
            </a:r>
            <a:endParaRPr lang="en-US" altLang="ja-JP" sz="1000" dirty="0" smtClean="0"/>
          </a:p>
          <a:p>
            <a:endParaRPr lang="en-US" altLang="ja-JP" sz="1000" dirty="0"/>
          </a:p>
          <a:p>
            <a:r>
              <a:rPr lang="ja-JP" altLang="en-US" sz="1000" dirty="0" smtClean="0"/>
              <a:t>⑤機種・・・仕分機種の選択</a:t>
            </a:r>
            <a:endParaRPr lang="en-US" altLang="ja-JP" sz="1000" dirty="0" smtClean="0"/>
          </a:p>
          <a:p>
            <a:endParaRPr lang="en-US" altLang="ja-JP" sz="1000" dirty="0" smtClean="0"/>
          </a:p>
          <a:p>
            <a:r>
              <a:rPr lang="ja-JP" altLang="en-US" sz="1000" dirty="0" smtClean="0"/>
              <a:t>⑥同梱物有無・・・同梱物量の選択</a:t>
            </a:r>
            <a:endParaRPr lang="en-US" altLang="ja-JP" sz="1000" dirty="0" smtClean="0"/>
          </a:p>
          <a:p>
            <a:endParaRPr lang="en-US" altLang="ja-JP" sz="1000" dirty="0" smtClean="0"/>
          </a:p>
          <a:p>
            <a:r>
              <a:rPr lang="ja-JP" altLang="en-US" sz="1000" dirty="0" smtClean="0"/>
              <a:t>⑦仕分方式・・・同梱変更</a:t>
            </a:r>
            <a:r>
              <a:rPr lang="en-US" altLang="ja-JP" sz="1000" dirty="0" smtClean="0"/>
              <a:t>/</a:t>
            </a:r>
            <a:r>
              <a:rPr lang="ja-JP" altLang="en-US" sz="1000" dirty="0" smtClean="0"/>
              <a:t>単梱から同梱</a:t>
            </a:r>
            <a:endParaRPr lang="en-US" altLang="ja-JP" sz="1000" dirty="0" smtClean="0"/>
          </a:p>
          <a:p>
            <a:endParaRPr lang="en-US" altLang="ja-JP" sz="1000" dirty="0" smtClean="0"/>
          </a:p>
          <a:p>
            <a:r>
              <a:rPr lang="ja-JP" altLang="en-US" sz="1000" dirty="0" smtClean="0"/>
              <a:t>⑧仕分実施・・・①のデータを元に⑤⑥⑦を条件にして、新箱番号を振る（ルールは次ページ）</a:t>
            </a:r>
            <a:endParaRPr lang="en-US" altLang="ja-JP" sz="1000" dirty="0" smtClean="0"/>
          </a:p>
          <a:p>
            <a:r>
              <a:rPr lang="ja-JP" altLang="en-US" sz="1000" dirty="0"/>
              <a:t>　</a:t>
            </a:r>
            <a:r>
              <a:rPr lang="ja-JP" altLang="en-US" sz="1000" dirty="0" smtClean="0"/>
              <a:t>　　　　　　　　　箱番（新）は編集可能</a:t>
            </a:r>
            <a:endParaRPr lang="en-US" altLang="ja-JP" sz="1000" dirty="0" smtClean="0"/>
          </a:p>
          <a:p>
            <a:endParaRPr lang="en-US" altLang="ja-JP" sz="1000" dirty="0" smtClean="0"/>
          </a:p>
          <a:p>
            <a:r>
              <a:rPr lang="ja-JP" altLang="en-US" sz="1000" dirty="0" smtClean="0"/>
              <a:t>⑨必要箱数・・・⑧で実施後の箱数</a:t>
            </a:r>
            <a:endParaRPr lang="en-US" altLang="ja-JP" sz="1000" dirty="0" smtClean="0"/>
          </a:p>
          <a:p>
            <a:endParaRPr lang="en-US" altLang="ja-JP" sz="1000" dirty="0" smtClean="0"/>
          </a:p>
          <a:p>
            <a:r>
              <a:rPr lang="ja-JP" altLang="en-US" sz="1000" dirty="0" smtClean="0"/>
              <a:t>⑩仕分結果・・・⑧で実施後の結果</a:t>
            </a:r>
            <a:endParaRPr lang="en-US" altLang="ja-JP" sz="1000" dirty="0" smtClean="0"/>
          </a:p>
          <a:p>
            <a:endParaRPr lang="en-US" altLang="ja-JP" sz="1000" dirty="0" smtClean="0"/>
          </a:p>
          <a:p>
            <a:r>
              <a:rPr lang="ja-JP" altLang="en-US" sz="1000" dirty="0" smtClean="0"/>
              <a:t>⑪帳票印刷・・・実施後の指示書を印刷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988738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新箱番のルール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136635"/>
              </p:ext>
            </p:extLst>
          </p:nvPr>
        </p:nvGraphicFramePr>
        <p:xfrm>
          <a:off x="395537" y="999381"/>
          <a:ext cx="5400599" cy="1133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1549"/>
                <a:gridCol w="2292707"/>
                <a:gridCol w="1329770"/>
                <a:gridCol w="1426573"/>
              </a:tblGrid>
              <a:tr h="20002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</a:rPr>
                        <a:t>①同梱番号から箱番の求め方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altLang="ja-JP" sz="1000" u="none" strike="noStrike">
                          <a:effectLst/>
                        </a:rPr>
                        <a:t>【</a:t>
                      </a:r>
                      <a:r>
                        <a:rPr lang="ja-JP" altLang="en-US" sz="1000" u="none" strike="noStrike">
                          <a:effectLst/>
                        </a:rPr>
                        <a:t>同梱番号</a:t>
                      </a:r>
                      <a:r>
                        <a:rPr lang="en-US" altLang="ja-JP" sz="1000" u="none" strike="noStrike">
                          <a:effectLst/>
                        </a:rPr>
                        <a:t>】</a:t>
                      </a:r>
                      <a:r>
                        <a:rPr lang="ja-JP" altLang="en-US" sz="1000" u="none" strike="noStrike">
                          <a:effectLst/>
                        </a:rPr>
                        <a:t>「</a:t>
                      </a:r>
                      <a:r>
                        <a:rPr lang="en-US" altLang="ja-JP" sz="1000" u="none" strike="noStrike">
                          <a:effectLst/>
                        </a:rPr>
                        <a:t>212B1103001</a:t>
                      </a:r>
                      <a:r>
                        <a:rPr lang="ja-JP" altLang="en-US" sz="1000" u="none" strike="noStrike">
                          <a:effectLst/>
                        </a:rPr>
                        <a:t>」だとすると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u="none" strike="noStrike">
                          <a:effectLst/>
                        </a:rPr>
                        <a:t>1.</a:t>
                      </a:r>
                      <a:r>
                        <a:rPr lang="ja-JP" altLang="en-US" sz="1000" u="none" strike="noStrike">
                          <a:effectLst/>
                        </a:rPr>
                        <a:t>下２ケタを落とす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212B11030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u="none" strike="noStrike">
                          <a:effectLst/>
                        </a:rPr>
                        <a:t>2.</a:t>
                      </a:r>
                      <a:r>
                        <a:rPr lang="ja-JP" altLang="en-US" sz="1000" u="none" strike="noStrike">
                          <a:effectLst/>
                        </a:rPr>
                        <a:t>上５ケタを落とす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1030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←これが、箱番号になる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</a:tr>
              <a:tr h="26670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u="none" strike="noStrike" dirty="0">
                          <a:effectLst/>
                        </a:rPr>
                        <a:t>※</a:t>
                      </a:r>
                      <a:r>
                        <a:rPr lang="ja-JP" altLang="en-US" sz="900" u="none" strike="noStrike" dirty="0">
                          <a:effectLst/>
                        </a:rPr>
                        <a:t>同梱番号とは、</a:t>
                      </a:r>
                      <a:r>
                        <a:rPr lang="en-US" altLang="ja-JP" sz="900" u="none" strike="noStrike" dirty="0">
                          <a:effectLst/>
                        </a:rPr>
                        <a:t>【</a:t>
                      </a:r>
                      <a:r>
                        <a:rPr lang="ja-JP" altLang="en-US" sz="900" u="none" strike="noStrike" dirty="0">
                          <a:effectLst/>
                        </a:rPr>
                        <a:t>明細シール</a:t>
                      </a:r>
                      <a:r>
                        <a:rPr lang="en-US" altLang="ja-JP" sz="900" u="none" strike="noStrike" dirty="0">
                          <a:effectLst/>
                        </a:rPr>
                        <a:t>】</a:t>
                      </a:r>
                      <a:r>
                        <a:rPr lang="ja-JP" altLang="en-US" sz="900" u="none" strike="noStrike" dirty="0">
                          <a:effectLst/>
                        </a:rPr>
                        <a:t>を特定する番号　→明細シールに一式記載されているはず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01799"/>
              </p:ext>
            </p:extLst>
          </p:nvPr>
        </p:nvGraphicFramePr>
        <p:xfrm>
          <a:off x="395536" y="2152849"/>
          <a:ext cx="5040560" cy="1866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3109"/>
                <a:gridCol w="1520276"/>
                <a:gridCol w="881761"/>
                <a:gridCol w="945950"/>
                <a:gridCol w="729732"/>
                <a:gridCol w="729732"/>
              </a:tblGrid>
              <a:tr h="20002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</a:rPr>
                        <a:t>②算出した箱番号の振り分け方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</a:rPr>
                        <a:t>電話番号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</a:rPr>
                        <a:t>配送先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</a:rPr>
                        <a:t>梱包番号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</a:rPr>
                        <a:t>箱番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</a:rPr>
                        <a:t>090-111-0001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</a:rPr>
                        <a:t>東京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212B021001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u="none" strike="noStrike">
                          <a:effectLst/>
                        </a:rPr>
                        <a:t>0210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</a:rPr>
                        <a:t>090-111-0003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</a:rPr>
                        <a:t>東京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212B021201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u="none" strike="noStrike" dirty="0">
                          <a:effectLst/>
                        </a:rPr>
                        <a:t>0212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</a:rPr>
                        <a:t>090-111-0004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</a:rPr>
                        <a:t>東京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212B021301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u="none" strike="noStrike">
                          <a:effectLst/>
                        </a:rPr>
                        <a:t>0213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</a:rPr>
                        <a:t>090-111-0005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</a:rPr>
                        <a:t>東京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212B021401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u="none" strike="noStrike">
                          <a:effectLst/>
                        </a:rPr>
                        <a:t>0214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</a:rPr>
                        <a:t>090-111-0007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</a:rPr>
                        <a:t>東京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212B021601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u="none" strike="noStrike">
                          <a:effectLst/>
                        </a:rPr>
                        <a:t>0216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</a:rPr>
                        <a:t>090-111-0009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</a:rPr>
                        <a:t>東京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212B021801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u="none" strike="noStrike">
                          <a:effectLst/>
                        </a:rPr>
                        <a:t>0218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</a:rPr>
                        <a:t>090-111-0010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</a:rPr>
                        <a:t>東京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212B021901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u="none" strike="noStrike" dirty="0">
                          <a:effectLst/>
                        </a:rPr>
                        <a:t>0219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右矢印 5"/>
          <p:cNvSpPr/>
          <p:nvPr/>
        </p:nvSpPr>
        <p:spPr>
          <a:xfrm>
            <a:off x="4067944" y="2891036"/>
            <a:ext cx="619125" cy="390525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7" name="四角形吹き出し 6"/>
          <p:cNvSpPr/>
          <p:nvPr/>
        </p:nvSpPr>
        <p:spPr>
          <a:xfrm>
            <a:off x="6156176" y="2369641"/>
            <a:ext cx="1728192" cy="716658"/>
          </a:xfrm>
          <a:prstGeom prst="wedgeRectCallout">
            <a:avLst>
              <a:gd name="adj1" fmla="val -93158"/>
              <a:gd name="adj2" fmla="val 46625"/>
            </a:avLst>
          </a:prstGeom>
          <a:solidFill>
            <a:srgbClr val="FFFF99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10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１箱に</a:t>
            </a:r>
            <a:r>
              <a:rPr kumimoji="1" lang="en-US" altLang="ja-JP" sz="10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00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個の番号がついてしまうことになり、どれを適用すればいいかわからないことに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467219"/>
              </p:ext>
            </p:extLst>
          </p:nvPr>
        </p:nvGraphicFramePr>
        <p:xfrm>
          <a:off x="611560" y="4149080"/>
          <a:ext cx="4104456" cy="1866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1513"/>
                <a:gridCol w="888278"/>
                <a:gridCol w="949539"/>
                <a:gridCol w="735126"/>
              </a:tblGrid>
              <a:tr h="200025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</a:rPr>
                        <a:t>・算出された箱番の電番が一番若いものを適用する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</a:rPr>
                        <a:t>電話番号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</a:rPr>
                        <a:t>配送先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</a:rPr>
                        <a:t>梱包番号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</a:rPr>
                        <a:t>箱番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</a:rPr>
                        <a:t>090-111-0001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</a:rPr>
                        <a:t>東京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212B021001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0210</a:t>
                      </a:r>
                      <a:endParaRPr lang="en-US" altLang="ja-JP" sz="1600" b="1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</a:rPr>
                        <a:t>090-111-0003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</a:rPr>
                        <a:t>東京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212B021201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0210</a:t>
                      </a:r>
                      <a:endParaRPr lang="en-US" altLang="ja-JP" sz="1000" b="1" i="0" u="none" strike="noStrike">
                        <a:solidFill>
                          <a:srgbClr val="FF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</a:rPr>
                        <a:t>090-111-0004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</a:rPr>
                        <a:t>東京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212B021301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0210</a:t>
                      </a:r>
                      <a:endParaRPr lang="en-US" altLang="ja-JP" sz="1000" b="1" i="0" u="none" strike="noStrike">
                        <a:solidFill>
                          <a:srgbClr val="FF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</a:rPr>
                        <a:t>090-111-0005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</a:rPr>
                        <a:t>東京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212B021401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0210</a:t>
                      </a:r>
                      <a:endParaRPr lang="en-US" altLang="ja-JP" sz="1000" b="1" i="0" u="none" strike="noStrike">
                        <a:solidFill>
                          <a:srgbClr val="FF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</a:rPr>
                        <a:t>090-111-0007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</a:rPr>
                        <a:t>東京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212B021601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0210</a:t>
                      </a:r>
                      <a:endParaRPr lang="en-US" altLang="ja-JP" sz="1000" b="1" i="0" u="none" strike="noStrike">
                        <a:solidFill>
                          <a:srgbClr val="FF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</a:rPr>
                        <a:t>090-111-0009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</a:rPr>
                        <a:t>東京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212B021801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0210</a:t>
                      </a:r>
                      <a:endParaRPr lang="en-US" altLang="ja-JP" sz="1000" b="1" i="0" u="none" strike="noStrike">
                        <a:solidFill>
                          <a:srgbClr val="FF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</a:rPr>
                        <a:t>090-111-0010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</a:rPr>
                        <a:t>東京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212B021901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0210</a:t>
                      </a:r>
                      <a:endParaRPr lang="en-US" altLang="ja-JP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四角形吹き出し 8"/>
          <p:cNvSpPr/>
          <p:nvPr/>
        </p:nvSpPr>
        <p:spPr>
          <a:xfrm>
            <a:off x="5112060" y="4797152"/>
            <a:ext cx="2088232" cy="358329"/>
          </a:xfrm>
          <a:prstGeom prst="wedgeRectCallout">
            <a:avLst>
              <a:gd name="adj1" fmla="val -72585"/>
              <a:gd name="adj2" fmla="val -58834"/>
            </a:avLst>
          </a:prstGeom>
          <a:solidFill>
            <a:srgbClr val="FFFF99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0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この箱の箱番号は「</a:t>
            </a:r>
            <a:r>
              <a:rPr lang="en-US" altLang="ja-JP" sz="10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0210</a:t>
            </a:r>
            <a:r>
              <a:rPr lang="ja-JP" altLang="en-US" sz="10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」になる</a:t>
            </a:r>
            <a:endParaRPr kumimoji="1" lang="ja-JP" altLang="en-US" sz="10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1742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534400" cy="539750"/>
          </a:xfrm>
        </p:spPr>
        <p:txBody>
          <a:bodyPr/>
          <a:lstStyle/>
          <a:p>
            <a:pPr algn="ctr"/>
            <a:r>
              <a:rPr kumimoji="1" lang="ja-JP" altLang="en-US" dirty="0" smtClean="0"/>
              <a:t>印刷帳票（案件指示書）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104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各項目概要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5484744" cy="5256213"/>
          </a:xfrm>
        </p:spPr>
      </p:pic>
      <p:sp>
        <p:nvSpPr>
          <p:cNvPr id="5" name="テキスト ボックス 4"/>
          <p:cNvSpPr txBox="1"/>
          <p:nvPr/>
        </p:nvSpPr>
        <p:spPr bwMode="gray">
          <a:xfrm>
            <a:off x="4644008" y="1786222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①</a:t>
            </a:r>
            <a:endParaRPr kumimoji="1" lang="ja-JP" altLang="en-US" sz="1000" dirty="0"/>
          </a:p>
        </p:txBody>
      </p:sp>
      <p:sp>
        <p:nvSpPr>
          <p:cNvPr id="6" name="テキスト ボックス 5"/>
          <p:cNvSpPr txBox="1"/>
          <p:nvPr/>
        </p:nvSpPr>
        <p:spPr bwMode="gray">
          <a:xfrm>
            <a:off x="755575" y="1899518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1000" dirty="0"/>
              <a:t>②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 bwMode="gray">
          <a:xfrm>
            <a:off x="825684" y="2348880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③</a:t>
            </a:r>
            <a:endParaRPr kumimoji="1" lang="ja-JP" altLang="en-US" sz="1000" dirty="0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1115616" y="2348879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④</a:t>
            </a:r>
            <a:endParaRPr kumimoji="1" lang="ja-JP" altLang="en-US" sz="1000" dirty="0"/>
          </a:p>
        </p:txBody>
      </p:sp>
      <p:sp>
        <p:nvSpPr>
          <p:cNvPr id="9" name="テキスト ボックス 8"/>
          <p:cNvSpPr txBox="1"/>
          <p:nvPr/>
        </p:nvSpPr>
        <p:spPr bwMode="gray">
          <a:xfrm>
            <a:off x="1763688" y="2348880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⑤</a:t>
            </a:r>
            <a:endParaRPr kumimoji="1" lang="ja-JP" altLang="en-US" sz="1000" dirty="0"/>
          </a:p>
        </p:txBody>
      </p:sp>
      <p:sp>
        <p:nvSpPr>
          <p:cNvPr id="10" name="テキスト ボックス 9"/>
          <p:cNvSpPr txBox="1"/>
          <p:nvPr/>
        </p:nvSpPr>
        <p:spPr bwMode="gray">
          <a:xfrm>
            <a:off x="2627784" y="2348878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⑥</a:t>
            </a:r>
            <a:endParaRPr kumimoji="1" lang="ja-JP" altLang="en-US" sz="1000" dirty="0"/>
          </a:p>
        </p:txBody>
      </p:sp>
      <p:sp>
        <p:nvSpPr>
          <p:cNvPr id="11" name="テキスト ボックス 10"/>
          <p:cNvSpPr txBox="1"/>
          <p:nvPr/>
        </p:nvSpPr>
        <p:spPr bwMode="gray">
          <a:xfrm>
            <a:off x="3419872" y="2348878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⑦</a:t>
            </a:r>
            <a:endParaRPr kumimoji="1" lang="ja-JP" altLang="en-US" sz="1000" dirty="0"/>
          </a:p>
        </p:txBody>
      </p:sp>
      <p:sp>
        <p:nvSpPr>
          <p:cNvPr id="12" name="テキスト ボックス 11"/>
          <p:cNvSpPr txBox="1"/>
          <p:nvPr/>
        </p:nvSpPr>
        <p:spPr bwMode="gray">
          <a:xfrm>
            <a:off x="4355976" y="2366433"/>
            <a:ext cx="200943" cy="2265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⑧</a:t>
            </a:r>
            <a:endParaRPr kumimoji="1" lang="ja-JP" altLang="en-US" sz="1000" dirty="0"/>
          </a:p>
        </p:txBody>
      </p:sp>
      <p:sp>
        <p:nvSpPr>
          <p:cNvPr id="13" name="テキスト ボックス 12"/>
          <p:cNvSpPr txBox="1"/>
          <p:nvPr/>
        </p:nvSpPr>
        <p:spPr bwMode="gray">
          <a:xfrm>
            <a:off x="5724128" y="1052736"/>
            <a:ext cx="2783382" cy="238102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36000" tIns="36000" rIns="36000" bIns="36000" rtlCol="0">
            <a:prstTxWarp prst="textNoShape">
              <a:avLst/>
            </a:prstTxWarp>
            <a:spAutoFit/>
          </a:bodyPr>
          <a:lstStyle/>
          <a:p>
            <a:pPr algn="l"/>
            <a:r>
              <a:rPr kumimoji="1" lang="ja-JP" altLang="en-US" sz="1000" dirty="0" smtClean="0"/>
              <a:t>①</a:t>
            </a:r>
            <a:r>
              <a:rPr lang="ja-JP" altLang="en-US" sz="1000" dirty="0"/>
              <a:t>箱番</a:t>
            </a:r>
            <a:r>
              <a:rPr kumimoji="1" lang="ja-JP" altLang="en-US" sz="1000" dirty="0" smtClean="0"/>
              <a:t>・・・新箱番（箱番毎に改ページ）</a:t>
            </a:r>
            <a:endParaRPr lang="en-US" altLang="ja-JP" sz="1000" dirty="0" smtClean="0"/>
          </a:p>
          <a:p>
            <a:pPr algn="l"/>
            <a:endParaRPr kumimoji="1" lang="en-US" altLang="ja-JP" sz="1000" dirty="0" smtClean="0"/>
          </a:p>
          <a:p>
            <a:r>
              <a:rPr kumimoji="1" lang="ja-JP" altLang="en-US" sz="1000" dirty="0" smtClean="0"/>
              <a:t>②</a:t>
            </a:r>
            <a:r>
              <a:rPr lang="ja-JP" altLang="en-US" sz="1000" dirty="0" smtClean="0"/>
              <a:t>案件名、ロット、納品日・・・入力されたもの</a:t>
            </a:r>
            <a:endParaRPr lang="en-US" altLang="ja-JP" sz="1000" dirty="0" smtClean="0"/>
          </a:p>
          <a:p>
            <a:endParaRPr lang="en-US" altLang="ja-JP" sz="1000" dirty="0" smtClean="0"/>
          </a:p>
          <a:p>
            <a:pPr algn="l"/>
            <a:r>
              <a:rPr lang="ja-JP" altLang="en-US" sz="1000" dirty="0" smtClean="0"/>
              <a:t>③項番・・・改ページ単位で連番</a:t>
            </a:r>
            <a:endParaRPr lang="en-US" altLang="ja-JP" sz="1000" dirty="0" smtClean="0"/>
          </a:p>
          <a:p>
            <a:pPr algn="l"/>
            <a:endParaRPr lang="en-US" altLang="ja-JP" sz="1000" dirty="0" smtClean="0"/>
          </a:p>
          <a:p>
            <a:pPr algn="l"/>
            <a:r>
              <a:rPr lang="ja-JP" altLang="en-US" sz="1000" dirty="0" smtClean="0"/>
              <a:t>④電話番号・・・電番</a:t>
            </a:r>
            <a:endParaRPr lang="en-US" altLang="ja-JP" sz="1000" dirty="0" smtClean="0"/>
          </a:p>
          <a:p>
            <a:pPr algn="l"/>
            <a:endParaRPr lang="en-US" altLang="ja-JP" sz="1000" dirty="0"/>
          </a:p>
          <a:p>
            <a:pPr algn="l"/>
            <a:r>
              <a:rPr lang="ja-JP" altLang="en-US" sz="1000" dirty="0" smtClean="0"/>
              <a:t>⑤製造番号・・・</a:t>
            </a:r>
            <a:r>
              <a:rPr lang="en-US" altLang="ja-JP" sz="1000" dirty="0" smtClean="0"/>
              <a:t>IMEI/MEID</a:t>
            </a:r>
          </a:p>
          <a:p>
            <a:pPr algn="l"/>
            <a:endParaRPr lang="en-US" altLang="ja-JP" sz="1000" dirty="0"/>
          </a:p>
          <a:p>
            <a:pPr algn="l"/>
            <a:r>
              <a:rPr lang="ja-JP" altLang="en-US" sz="1000" dirty="0" smtClean="0"/>
              <a:t>⑥同梱番号・・・同梱番号</a:t>
            </a:r>
            <a:endParaRPr lang="en-US" altLang="ja-JP" sz="1000" dirty="0" smtClean="0"/>
          </a:p>
          <a:p>
            <a:pPr algn="l"/>
            <a:endParaRPr lang="en-US" altLang="ja-JP" sz="1000" dirty="0"/>
          </a:p>
          <a:p>
            <a:pPr algn="l"/>
            <a:r>
              <a:rPr lang="ja-JP" altLang="en-US" sz="1000" dirty="0" smtClean="0"/>
              <a:t>⑦バーコード・・・同梱番号のバーコード（</a:t>
            </a:r>
            <a:r>
              <a:rPr lang="en-US" altLang="ja-JP" sz="1000" dirty="0" smtClean="0"/>
              <a:t>CODE128</a:t>
            </a:r>
            <a:r>
              <a:rPr lang="ja-JP" altLang="en-US" sz="1000" dirty="0" smtClean="0"/>
              <a:t>）</a:t>
            </a:r>
            <a:endParaRPr lang="en-US" altLang="ja-JP" sz="1000" dirty="0" smtClean="0"/>
          </a:p>
          <a:p>
            <a:pPr algn="l"/>
            <a:endParaRPr lang="en-US" altLang="ja-JP" sz="1000" dirty="0"/>
          </a:p>
          <a:p>
            <a:pPr algn="l"/>
            <a:r>
              <a:rPr lang="ja-JP" altLang="en-US" sz="1000" dirty="0" smtClean="0"/>
              <a:t>⑧旧箱番・・・元の箱番号</a:t>
            </a:r>
            <a:endParaRPr lang="en-US" altLang="ja-JP" sz="1000" dirty="0" smtClean="0"/>
          </a:p>
        </p:txBody>
      </p:sp>
    </p:spTree>
    <p:extLst>
      <p:ext uri="{BB962C8B-B14F-4D97-AF65-F5344CB8AC3E}">
        <p14:creationId xmlns:p14="http://schemas.microsoft.com/office/powerpoint/2010/main" val="2461327163"/>
      </p:ext>
    </p:extLst>
  </p:cSld>
  <p:clrMapOvr>
    <a:masterClrMapping/>
  </p:clrMapOvr>
</p:sld>
</file>

<file path=ppt/theme/theme1.xml><?xml version="1.0" encoding="utf-8"?>
<a:theme xmlns:a="http://schemas.openxmlformats.org/drawingml/2006/main" name="MXM">
  <a:themeElements>
    <a:clrScheme name="1_標準デザイン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D200"/>
      </a:accent1>
      <a:accent2>
        <a:srgbClr val="E62D00"/>
      </a:accent2>
      <a:accent3>
        <a:srgbClr val="FFFFFF"/>
      </a:accent3>
      <a:accent4>
        <a:srgbClr val="000000"/>
      </a:accent4>
      <a:accent5>
        <a:srgbClr val="FFE5AA"/>
      </a:accent5>
      <a:accent6>
        <a:srgbClr val="D02800"/>
      </a:accent6>
      <a:hlink>
        <a:srgbClr val="00B4A0"/>
      </a:hlink>
      <a:folHlink>
        <a:srgbClr val="69B43C"/>
      </a:folHlink>
    </a:clrScheme>
    <a:fontScheme name="1_標準デザイン">
      <a:majorFont>
        <a:latin typeface="Arial"/>
        <a:ea typeface="HGP創英角ｺﾞｼｯｸUB"/>
        <a:cs typeface="HGP創英角ｺﾞｼｯｸUB"/>
      </a:majorFont>
      <a:minorFont>
        <a:latin typeface="Arial"/>
        <a:ea typeface="HGP創英角ｺﾞｼｯｸUB"/>
        <a:cs typeface="HGP創英角ｺﾞｼｯｸUB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8100" cap="flat" cmpd="sng" algn="ctr">
          <a:solidFill>
            <a:srgbClr val="00B4A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288000" tIns="90000" rIns="288000" bIns="90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HGP創英角ｺﾞｼｯｸUB" pitchFamily="50" charset="-128"/>
            <a:cs typeface="Osaka" pitchFamily="-10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8100" cap="flat" cmpd="sng" algn="ctr">
          <a:solidFill>
            <a:srgbClr val="00B4A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288000" tIns="90000" rIns="288000" bIns="90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HGP創英角ｺﾞｼｯｸUB" pitchFamily="50" charset="-128"/>
            <a:cs typeface="Osaka" pitchFamily="-106" charset="-128"/>
          </a:defRPr>
        </a:defPPr>
      </a:lstStyle>
    </a:lnDef>
    <a:txDef>
      <a:spPr bwMode="gray">
        <a:noFill/>
        <a:ln w="38100">
          <a:noFill/>
          <a:miter lim="800000"/>
          <a:headEnd/>
          <a:tailEnd/>
        </a:ln>
        <a:effectLst/>
      </a:spPr>
      <a:bodyPr wrap="none" lIns="36000" tIns="36000" rIns="36000" bIns="36000">
        <a:prstTxWarp prst="textNoShape">
          <a:avLst/>
        </a:prstTxWarp>
        <a:spAutoFit/>
      </a:bodyPr>
      <a:lstStyle>
        <a:defPPr algn="l">
          <a:defRPr sz="2000" dirty="0"/>
        </a:defPPr>
      </a:lstStyle>
    </a:tx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D200"/>
        </a:accent1>
        <a:accent2>
          <a:srgbClr val="E62D00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D02800"/>
        </a:accent6>
        <a:hlink>
          <a:srgbClr val="00B4A0"/>
        </a:hlink>
        <a:folHlink>
          <a:srgbClr val="69B43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14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FFD200"/>
        </a:accent1>
        <a:accent2>
          <a:srgbClr val="E62D00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D02800"/>
        </a:accent6>
        <a:hlink>
          <a:srgbClr val="00B4A0"/>
        </a:hlink>
        <a:folHlink>
          <a:srgbClr val="69B43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標準デザイン">
  <a:themeElements>
    <a:clrScheme name="1_標準デザイン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D200"/>
      </a:accent1>
      <a:accent2>
        <a:srgbClr val="E62D00"/>
      </a:accent2>
      <a:accent3>
        <a:srgbClr val="FFFFFF"/>
      </a:accent3>
      <a:accent4>
        <a:srgbClr val="000000"/>
      </a:accent4>
      <a:accent5>
        <a:srgbClr val="FFE5AA"/>
      </a:accent5>
      <a:accent6>
        <a:srgbClr val="D02800"/>
      </a:accent6>
      <a:hlink>
        <a:srgbClr val="00B4A0"/>
      </a:hlink>
      <a:folHlink>
        <a:srgbClr val="69B43C"/>
      </a:folHlink>
    </a:clrScheme>
    <a:fontScheme name="1_標準デザイン">
      <a:majorFont>
        <a:latin typeface="Arial"/>
        <a:ea typeface="HGP創英角ｺﾞｼｯｸUB"/>
        <a:cs typeface="HGP創英角ｺﾞｼｯｸUB"/>
      </a:majorFont>
      <a:minorFont>
        <a:latin typeface="Arial"/>
        <a:ea typeface="HGP創英角ｺﾞｼｯｸUB"/>
        <a:cs typeface="HGP創英角ｺﾞｼｯｸUB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8100" cap="flat" cmpd="sng" algn="ctr">
          <a:solidFill>
            <a:srgbClr val="00B4A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288000" tIns="90000" rIns="288000" bIns="90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HGP創英角ｺﾞｼｯｸUB" pitchFamily="50" charset="-128"/>
            <a:cs typeface="Osaka" pitchFamily="-10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8100" cap="flat" cmpd="sng" algn="ctr">
          <a:solidFill>
            <a:srgbClr val="00B4A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288000" tIns="90000" rIns="288000" bIns="90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HGP創英角ｺﾞｼｯｸUB" pitchFamily="50" charset="-128"/>
            <a:cs typeface="Osaka" pitchFamily="-106" charset="-128"/>
          </a:defRPr>
        </a:defPPr>
      </a:lstStyle>
    </a:lnDef>
    <a:txDef>
      <a:spPr bwMode="gray">
        <a:noFill/>
        <a:ln w="38100">
          <a:noFill/>
          <a:miter lim="800000"/>
          <a:headEnd/>
          <a:tailEnd/>
        </a:ln>
        <a:effectLst/>
      </a:spPr>
      <a:bodyPr wrap="none" lIns="36000" tIns="36000" rIns="36000" bIns="36000">
        <a:prstTxWarp prst="textNoShape">
          <a:avLst/>
        </a:prstTxWarp>
        <a:spAutoFit/>
      </a:bodyPr>
      <a:lstStyle>
        <a:defPPr algn="l">
          <a:defRPr sz="2000" dirty="0"/>
        </a:defPPr>
      </a:lstStyle>
    </a:tx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D200"/>
        </a:accent1>
        <a:accent2>
          <a:srgbClr val="E62D00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D02800"/>
        </a:accent6>
        <a:hlink>
          <a:srgbClr val="00B4A0"/>
        </a:hlink>
        <a:folHlink>
          <a:srgbClr val="69B43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14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FFD200"/>
        </a:accent1>
        <a:accent2>
          <a:srgbClr val="E62D00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D02800"/>
        </a:accent6>
        <a:hlink>
          <a:srgbClr val="00B4A0"/>
        </a:hlink>
        <a:folHlink>
          <a:srgbClr val="69B43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MXM</Template>
  <TotalTime>345</TotalTime>
  <Words>659</Words>
  <Application>Microsoft Office PowerPoint</Application>
  <PresentationFormat>画面に合わせる (4:3)</PresentationFormat>
  <Paragraphs>216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11</vt:i4>
      </vt:variant>
    </vt:vector>
  </HeadingPairs>
  <TitlesOfParts>
    <vt:vector size="13" baseType="lpstr">
      <vt:lpstr>MXM</vt:lpstr>
      <vt:lpstr>2_標準デザイン</vt:lpstr>
      <vt:lpstr>再仕分補助(Re:Bundling) Ver.20140716 First 　　　　　　　　　　　　　　　　　　　利用マニュアル</vt:lpstr>
      <vt:lpstr>■対応する仕分</vt:lpstr>
      <vt:lpstr>■利用イメージ</vt:lpstr>
      <vt:lpstr>仕分処理画面</vt:lpstr>
      <vt:lpstr>1.各項目概要</vt:lpstr>
      <vt:lpstr>2.各項目説明</vt:lpstr>
      <vt:lpstr>3.新箱番のルール</vt:lpstr>
      <vt:lpstr>印刷帳票（案件指示書）</vt:lpstr>
      <vt:lpstr>1.各項目概要</vt:lpstr>
      <vt:lpstr>端末検索画面</vt:lpstr>
      <vt:lpstr>1.各項目概要</vt:lpstr>
    </vt:vector>
  </TitlesOfParts>
  <Company>KDDI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再仕分補助(Re:Bundling) Ver.20140716 First 　　　　　　　　　　　　　　　　利用マニュアル</dc:title>
  <dc:creator>ほんどう</dc:creator>
  <cp:lastModifiedBy>ほんどう</cp:lastModifiedBy>
  <cp:revision>20</cp:revision>
  <dcterms:created xsi:type="dcterms:W3CDTF">2014-07-16T07:28:31Z</dcterms:created>
  <dcterms:modified xsi:type="dcterms:W3CDTF">2014-07-17T04:38:11Z</dcterms:modified>
</cp:coreProperties>
</file>